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97" r:id="rId19"/>
    <p:sldId id="296"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 id="294" r:id="rId39"/>
    <p:sldId id="295" r:id="rId40"/>
    <p:sldId id="28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4F42D-1162-4237-BCAB-FD762F5969F6}" type="doc">
      <dgm:prSet loTypeId="urn:microsoft.com/office/officeart/2005/8/layout/orgChart1" loCatId="hierarchy" qsTypeId="urn:microsoft.com/office/officeart/2005/8/quickstyle/3d2" qsCatId="3D" csTypeId="urn:microsoft.com/office/officeart/2005/8/colors/accent1_2" csCatId="accent1" phldr="1"/>
      <dgm:spPr/>
      <dgm:t>
        <a:bodyPr/>
        <a:lstStyle/>
        <a:p>
          <a:endParaRPr lang="en-US"/>
        </a:p>
      </dgm:t>
    </dgm:pt>
    <dgm:pt modelId="{00579774-FC9A-42DB-9002-8E83FA59CB4C}">
      <dgm:prSet phldrT="[Text]" custT="1"/>
      <dgm:spPr/>
      <dgm:t>
        <a:bodyPr/>
        <a:lstStyle/>
        <a:p>
          <a:r>
            <a:rPr lang="en-US" sz="3200" dirty="0" smtClean="0"/>
            <a:t>MODULES</a:t>
          </a:r>
          <a:endParaRPr lang="en-US" sz="3200" dirty="0"/>
        </a:p>
      </dgm:t>
    </dgm:pt>
    <dgm:pt modelId="{F40475A5-84AD-458A-ABDC-533F79BEE443}" type="parTrans" cxnId="{C0373678-FC18-4F6A-AF62-071BB93BF33C}">
      <dgm:prSet/>
      <dgm:spPr/>
      <dgm:t>
        <a:bodyPr/>
        <a:lstStyle/>
        <a:p>
          <a:endParaRPr lang="en-US"/>
        </a:p>
      </dgm:t>
    </dgm:pt>
    <dgm:pt modelId="{E48A51CB-716F-407E-8773-17E00AD26418}" type="sibTrans" cxnId="{C0373678-FC18-4F6A-AF62-071BB93BF33C}">
      <dgm:prSet/>
      <dgm:spPr/>
      <dgm:t>
        <a:bodyPr/>
        <a:lstStyle/>
        <a:p>
          <a:endParaRPr lang="en-US"/>
        </a:p>
      </dgm:t>
    </dgm:pt>
    <dgm:pt modelId="{8128B348-E971-4FB3-A9A3-E7DEB5537EB0}">
      <dgm:prSet phldrT="[Text]" custT="1"/>
      <dgm:spPr/>
      <dgm:t>
        <a:bodyPr/>
        <a:lstStyle/>
        <a:p>
          <a:pPr>
            <a:lnSpc>
              <a:spcPct val="150000"/>
            </a:lnSpc>
          </a:pPr>
          <a:r>
            <a:rPr lang="en-US" sz="2000" b="1" dirty="0" smtClean="0"/>
            <a:t>DATA</a:t>
          </a:r>
          <a:r>
            <a:rPr lang="en-US" sz="2000" b="1" baseline="0" dirty="0" smtClean="0"/>
            <a:t> REDUCTION</a:t>
          </a:r>
          <a:endParaRPr lang="en-US" sz="2000" b="1" dirty="0"/>
        </a:p>
      </dgm:t>
    </dgm:pt>
    <dgm:pt modelId="{FA86C18F-B209-4A70-9F52-46C8B00EBE30}" type="parTrans" cxnId="{C71BE1AD-6E1B-4DEA-960A-85A47AC5BF6E}">
      <dgm:prSet/>
      <dgm:spPr/>
      <dgm:t>
        <a:bodyPr/>
        <a:lstStyle/>
        <a:p>
          <a:endParaRPr lang="en-US"/>
        </a:p>
      </dgm:t>
    </dgm:pt>
    <dgm:pt modelId="{6125556B-B5C2-4681-89AD-1F8339DDFD50}" type="sibTrans" cxnId="{C71BE1AD-6E1B-4DEA-960A-85A47AC5BF6E}">
      <dgm:prSet/>
      <dgm:spPr/>
      <dgm:t>
        <a:bodyPr/>
        <a:lstStyle/>
        <a:p>
          <a:endParaRPr lang="en-US"/>
        </a:p>
      </dgm:t>
    </dgm:pt>
    <dgm:pt modelId="{62ACDE5C-B383-4353-9D51-DB109D709848}">
      <dgm:prSet phldrT="[Text]" custT="1"/>
      <dgm:spPr/>
      <dgm:t>
        <a:bodyPr/>
        <a:lstStyle/>
        <a:p>
          <a:pPr>
            <a:lnSpc>
              <a:spcPct val="150000"/>
            </a:lnSpc>
          </a:pPr>
          <a:r>
            <a:rPr lang="en-US" sz="2000" b="1" dirty="0" smtClean="0"/>
            <a:t>RISK USER DETECTION</a:t>
          </a:r>
          <a:endParaRPr lang="en-US" sz="2000" b="1" dirty="0"/>
        </a:p>
      </dgm:t>
    </dgm:pt>
    <dgm:pt modelId="{892E86EC-E8E6-48C7-A18C-4E7196835D46}" type="parTrans" cxnId="{07535272-5E2D-4E25-883C-33FE0DC6B8C9}">
      <dgm:prSet/>
      <dgm:spPr/>
      <dgm:t>
        <a:bodyPr/>
        <a:lstStyle/>
        <a:p>
          <a:endParaRPr lang="en-US"/>
        </a:p>
      </dgm:t>
    </dgm:pt>
    <dgm:pt modelId="{D22CD583-0E48-4F5D-8336-9D77970660CD}" type="sibTrans" cxnId="{07535272-5E2D-4E25-883C-33FE0DC6B8C9}">
      <dgm:prSet/>
      <dgm:spPr/>
      <dgm:t>
        <a:bodyPr/>
        <a:lstStyle/>
        <a:p>
          <a:endParaRPr lang="en-US"/>
        </a:p>
      </dgm:t>
    </dgm:pt>
    <dgm:pt modelId="{47F80348-64B0-4E7C-B444-7B2FD9B1D0C1}">
      <dgm:prSet custT="1"/>
      <dgm:spPr/>
      <dgm:t>
        <a:bodyPr/>
        <a:lstStyle/>
        <a:p>
          <a:pPr>
            <a:lnSpc>
              <a:spcPct val="150000"/>
            </a:lnSpc>
          </a:pPr>
          <a:r>
            <a:rPr lang="en-US" sz="2000" b="1" dirty="0" smtClean="0"/>
            <a:t>DATASET MODIFICATION</a:t>
          </a:r>
          <a:endParaRPr lang="en-US" sz="2000" b="1" dirty="0"/>
        </a:p>
      </dgm:t>
    </dgm:pt>
    <dgm:pt modelId="{27BC3C68-CCAA-475F-8425-2CDAA4BB007A}" type="parTrans" cxnId="{7D07F928-9233-4787-99F8-5B324E7DE9DC}">
      <dgm:prSet/>
      <dgm:spPr/>
      <dgm:t>
        <a:bodyPr/>
        <a:lstStyle/>
        <a:p>
          <a:endParaRPr lang="en-US"/>
        </a:p>
      </dgm:t>
    </dgm:pt>
    <dgm:pt modelId="{F63DE9E0-D1D1-4452-B081-E06777303938}" type="sibTrans" cxnId="{7D07F928-9233-4787-99F8-5B324E7DE9DC}">
      <dgm:prSet/>
      <dgm:spPr/>
      <dgm:t>
        <a:bodyPr/>
        <a:lstStyle/>
        <a:p>
          <a:endParaRPr lang="en-US"/>
        </a:p>
      </dgm:t>
    </dgm:pt>
    <dgm:pt modelId="{0842638C-D6A9-4DCF-8B18-7BBE4A5346FF}">
      <dgm:prSet custT="1"/>
      <dgm:spPr/>
      <dgm:t>
        <a:bodyPr/>
        <a:lstStyle/>
        <a:p>
          <a:r>
            <a:rPr lang="en-US" sz="2000" b="1" dirty="0" smtClean="0"/>
            <a:t>CYBER ANALYSIS</a:t>
          </a:r>
          <a:endParaRPr lang="en-US" sz="2000" b="1" dirty="0"/>
        </a:p>
      </dgm:t>
    </dgm:pt>
    <dgm:pt modelId="{4C19956F-AE1B-45C0-BA67-C42E61C955CB}" type="parTrans" cxnId="{47692DC4-AEF4-426A-A089-A6A297C0362A}">
      <dgm:prSet/>
      <dgm:spPr/>
      <dgm:t>
        <a:bodyPr/>
        <a:lstStyle/>
        <a:p>
          <a:endParaRPr lang="en-US"/>
        </a:p>
      </dgm:t>
    </dgm:pt>
    <dgm:pt modelId="{F0B97F56-96BD-4247-97C2-6A839070D915}" type="sibTrans" cxnId="{47692DC4-AEF4-426A-A089-A6A297C0362A}">
      <dgm:prSet/>
      <dgm:spPr/>
      <dgm:t>
        <a:bodyPr/>
        <a:lstStyle/>
        <a:p>
          <a:endParaRPr lang="en-US"/>
        </a:p>
      </dgm:t>
    </dgm:pt>
    <dgm:pt modelId="{0B98D020-102C-4F2B-88B4-0C5B7D0C6C21}" type="pres">
      <dgm:prSet presAssocID="{33F4F42D-1162-4237-BCAB-FD762F5969F6}" presName="hierChild1" presStyleCnt="0">
        <dgm:presLayoutVars>
          <dgm:orgChart val="1"/>
          <dgm:chPref val="1"/>
          <dgm:dir/>
          <dgm:animOne val="branch"/>
          <dgm:animLvl val="lvl"/>
          <dgm:resizeHandles/>
        </dgm:presLayoutVars>
      </dgm:prSet>
      <dgm:spPr/>
      <dgm:t>
        <a:bodyPr/>
        <a:lstStyle/>
        <a:p>
          <a:endParaRPr lang="en-US"/>
        </a:p>
      </dgm:t>
    </dgm:pt>
    <dgm:pt modelId="{4CF237D2-3DDC-4F97-98F3-B102B5FA0956}" type="pres">
      <dgm:prSet presAssocID="{00579774-FC9A-42DB-9002-8E83FA59CB4C}" presName="hierRoot1" presStyleCnt="0">
        <dgm:presLayoutVars>
          <dgm:hierBranch val="init"/>
        </dgm:presLayoutVars>
      </dgm:prSet>
      <dgm:spPr/>
      <dgm:t>
        <a:bodyPr/>
        <a:lstStyle/>
        <a:p>
          <a:endParaRPr lang="en-US"/>
        </a:p>
      </dgm:t>
    </dgm:pt>
    <dgm:pt modelId="{22C33B4E-F3E2-4B25-B091-5B4D2C3537A4}" type="pres">
      <dgm:prSet presAssocID="{00579774-FC9A-42DB-9002-8E83FA59CB4C}" presName="rootComposite1" presStyleCnt="0"/>
      <dgm:spPr/>
      <dgm:t>
        <a:bodyPr/>
        <a:lstStyle/>
        <a:p>
          <a:endParaRPr lang="en-US"/>
        </a:p>
      </dgm:t>
    </dgm:pt>
    <dgm:pt modelId="{4977C751-2948-4150-A07A-6F7E413F967B}" type="pres">
      <dgm:prSet presAssocID="{00579774-FC9A-42DB-9002-8E83FA59CB4C}" presName="rootText1" presStyleLbl="node0" presStyleIdx="0" presStyleCnt="1" custScaleX="129334">
        <dgm:presLayoutVars>
          <dgm:chPref val="3"/>
        </dgm:presLayoutVars>
      </dgm:prSet>
      <dgm:spPr/>
      <dgm:t>
        <a:bodyPr/>
        <a:lstStyle/>
        <a:p>
          <a:endParaRPr lang="en-US"/>
        </a:p>
      </dgm:t>
    </dgm:pt>
    <dgm:pt modelId="{A917DACA-CDFA-41C0-889D-795F9E562410}" type="pres">
      <dgm:prSet presAssocID="{00579774-FC9A-42DB-9002-8E83FA59CB4C}" presName="rootConnector1" presStyleLbl="node1" presStyleIdx="0" presStyleCnt="0"/>
      <dgm:spPr/>
      <dgm:t>
        <a:bodyPr/>
        <a:lstStyle/>
        <a:p>
          <a:endParaRPr lang="en-US"/>
        </a:p>
      </dgm:t>
    </dgm:pt>
    <dgm:pt modelId="{F258D1A8-24C9-4C20-AB4F-077203F1B70B}" type="pres">
      <dgm:prSet presAssocID="{00579774-FC9A-42DB-9002-8E83FA59CB4C}" presName="hierChild2" presStyleCnt="0"/>
      <dgm:spPr/>
      <dgm:t>
        <a:bodyPr/>
        <a:lstStyle/>
        <a:p>
          <a:endParaRPr lang="en-US"/>
        </a:p>
      </dgm:t>
    </dgm:pt>
    <dgm:pt modelId="{70D3FF82-94D0-48E2-B984-A352C1387FC3}" type="pres">
      <dgm:prSet presAssocID="{4C19956F-AE1B-45C0-BA67-C42E61C955CB}" presName="Name37" presStyleLbl="parChTrans1D2" presStyleIdx="0" presStyleCnt="4"/>
      <dgm:spPr/>
      <dgm:t>
        <a:bodyPr/>
        <a:lstStyle/>
        <a:p>
          <a:endParaRPr lang="en-US"/>
        </a:p>
      </dgm:t>
    </dgm:pt>
    <dgm:pt modelId="{C451823E-0F58-4059-B5FE-C315BFFB5731}" type="pres">
      <dgm:prSet presAssocID="{0842638C-D6A9-4DCF-8B18-7BBE4A5346FF}" presName="hierRoot2" presStyleCnt="0">
        <dgm:presLayoutVars>
          <dgm:hierBranch val="init"/>
        </dgm:presLayoutVars>
      </dgm:prSet>
      <dgm:spPr/>
      <dgm:t>
        <a:bodyPr/>
        <a:lstStyle/>
        <a:p>
          <a:endParaRPr lang="en-US"/>
        </a:p>
      </dgm:t>
    </dgm:pt>
    <dgm:pt modelId="{8F8DA1BC-F07E-4A4A-BA51-EC0EAFA96214}" type="pres">
      <dgm:prSet presAssocID="{0842638C-D6A9-4DCF-8B18-7BBE4A5346FF}" presName="rootComposite" presStyleCnt="0"/>
      <dgm:spPr/>
      <dgm:t>
        <a:bodyPr/>
        <a:lstStyle/>
        <a:p>
          <a:endParaRPr lang="en-US"/>
        </a:p>
      </dgm:t>
    </dgm:pt>
    <dgm:pt modelId="{70B1530A-40EC-4704-A666-05289EF092A7}" type="pres">
      <dgm:prSet presAssocID="{0842638C-D6A9-4DCF-8B18-7BBE4A5346FF}" presName="rootText" presStyleLbl="node2" presStyleIdx="0" presStyleCnt="4">
        <dgm:presLayoutVars>
          <dgm:chPref val="3"/>
        </dgm:presLayoutVars>
      </dgm:prSet>
      <dgm:spPr/>
      <dgm:t>
        <a:bodyPr/>
        <a:lstStyle/>
        <a:p>
          <a:endParaRPr lang="en-US"/>
        </a:p>
      </dgm:t>
    </dgm:pt>
    <dgm:pt modelId="{7883515C-DFC3-48A2-B73C-8AA12D88A1BA}" type="pres">
      <dgm:prSet presAssocID="{0842638C-D6A9-4DCF-8B18-7BBE4A5346FF}" presName="rootConnector" presStyleLbl="node2" presStyleIdx="0" presStyleCnt="4"/>
      <dgm:spPr/>
      <dgm:t>
        <a:bodyPr/>
        <a:lstStyle/>
        <a:p>
          <a:endParaRPr lang="en-US"/>
        </a:p>
      </dgm:t>
    </dgm:pt>
    <dgm:pt modelId="{C9B446BC-3A82-4C4D-83D3-AEEF27D53825}" type="pres">
      <dgm:prSet presAssocID="{0842638C-D6A9-4DCF-8B18-7BBE4A5346FF}" presName="hierChild4" presStyleCnt="0"/>
      <dgm:spPr/>
      <dgm:t>
        <a:bodyPr/>
        <a:lstStyle/>
        <a:p>
          <a:endParaRPr lang="en-US"/>
        </a:p>
      </dgm:t>
    </dgm:pt>
    <dgm:pt modelId="{96960200-D7CF-4FF6-9A97-64B05DA3152D}" type="pres">
      <dgm:prSet presAssocID="{0842638C-D6A9-4DCF-8B18-7BBE4A5346FF}" presName="hierChild5" presStyleCnt="0"/>
      <dgm:spPr/>
      <dgm:t>
        <a:bodyPr/>
        <a:lstStyle/>
        <a:p>
          <a:endParaRPr lang="en-US"/>
        </a:p>
      </dgm:t>
    </dgm:pt>
    <dgm:pt modelId="{D3D44884-B315-4184-9D9C-FFB531922BC2}" type="pres">
      <dgm:prSet presAssocID="{27BC3C68-CCAA-475F-8425-2CDAA4BB007A}" presName="Name37" presStyleLbl="parChTrans1D2" presStyleIdx="1" presStyleCnt="4"/>
      <dgm:spPr/>
      <dgm:t>
        <a:bodyPr/>
        <a:lstStyle/>
        <a:p>
          <a:endParaRPr lang="en-US"/>
        </a:p>
      </dgm:t>
    </dgm:pt>
    <dgm:pt modelId="{D6C56EFC-50AA-4324-91EC-70F41F65FBB5}" type="pres">
      <dgm:prSet presAssocID="{47F80348-64B0-4E7C-B444-7B2FD9B1D0C1}" presName="hierRoot2" presStyleCnt="0">
        <dgm:presLayoutVars>
          <dgm:hierBranch val="init"/>
        </dgm:presLayoutVars>
      </dgm:prSet>
      <dgm:spPr/>
      <dgm:t>
        <a:bodyPr/>
        <a:lstStyle/>
        <a:p>
          <a:endParaRPr lang="en-US"/>
        </a:p>
      </dgm:t>
    </dgm:pt>
    <dgm:pt modelId="{726EC841-E4BC-4543-A578-6A608DD4D022}" type="pres">
      <dgm:prSet presAssocID="{47F80348-64B0-4E7C-B444-7B2FD9B1D0C1}" presName="rootComposite" presStyleCnt="0"/>
      <dgm:spPr/>
      <dgm:t>
        <a:bodyPr/>
        <a:lstStyle/>
        <a:p>
          <a:endParaRPr lang="en-US"/>
        </a:p>
      </dgm:t>
    </dgm:pt>
    <dgm:pt modelId="{B92CE9E9-DCB5-4ECB-9B10-F746F410FDDC}" type="pres">
      <dgm:prSet presAssocID="{47F80348-64B0-4E7C-B444-7B2FD9B1D0C1}" presName="rootText" presStyleLbl="node2" presStyleIdx="1" presStyleCnt="4">
        <dgm:presLayoutVars>
          <dgm:chPref val="3"/>
        </dgm:presLayoutVars>
      </dgm:prSet>
      <dgm:spPr/>
      <dgm:t>
        <a:bodyPr/>
        <a:lstStyle/>
        <a:p>
          <a:endParaRPr lang="en-US"/>
        </a:p>
      </dgm:t>
    </dgm:pt>
    <dgm:pt modelId="{97FC322D-95EF-4554-8902-08517883616E}" type="pres">
      <dgm:prSet presAssocID="{47F80348-64B0-4E7C-B444-7B2FD9B1D0C1}" presName="rootConnector" presStyleLbl="node2" presStyleIdx="1" presStyleCnt="4"/>
      <dgm:spPr/>
      <dgm:t>
        <a:bodyPr/>
        <a:lstStyle/>
        <a:p>
          <a:endParaRPr lang="en-US"/>
        </a:p>
      </dgm:t>
    </dgm:pt>
    <dgm:pt modelId="{7C15BE75-B74B-41AD-9350-74F336AD271D}" type="pres">
      <dgm:prSet presAssocID="{47F80348-64B0-4E7C-B444-7B2FD9B1D0C1}" presName="hierChild4" presStyleCnt="0"/>
      <dgm:spPr/>
      <dgm:t>
        <a:bodyPr/>
        <a:lstStyle/>
        <a:p>
          <a:endParaRPr lang="en-US"/>
        </a:p>
      </dgm:t>
    </dgm:pt>
    <dgm:pt modelId="{9AE83130-BD16-4820-B43C-9DFDAB059C33}" type="pres">
      <dgm:prSet presAssocID="{47F80348-64B0-4E7C-B444-7B2FD9B1D0C1}" presName="hierChild5" presStyleCnt="0"/>
      <dgm:spPr/>
      <dgm:t>
        <a:bodyPr/>
        <a:lstStyle/>
        <a:p>
          <a:endParaRPr lang="en-US"/>
        </a:p>
      </dgm:t>
    </dgm:pt>
    <dgm:pt modelId="{807DA7D1-A448-46B6-B6C2-C39A967BC9D0}" type="pres">
      <dgm:prSet presAssocID="{FA86C18F-B209-4A70-9F52-46C8B00EBE30}" presName="Name37" presStyleLbl="parChTrans1D2" presStyleIdx="2" presStyleCnt="4"/>
      <dgm:spPr/>
      <dgm:t>
        <a:bodyPr/>
        <a:lstStyle/>
        <a:p>
          <a:endParaRPr lang="en-US"/>
        </a:p>
      </dgm:t>
    </dgm:pt>
    <dgm:pt modelId="{62A9E490-FD7F-4277-8439-1BED1EE3AB23}" type="pres">
      <dgm:prSet presAssocID="{8128B348-E971-4FB3-A9A3-E7DEB5537EB0}" presName="hierRoot2" presStyleCnt="0">
        <dgm:presLayoutVars>
          <dgm:hierBranch val="init"/>
        </dgm:presLayoutVars>
      </dgm:prSet>
      <dgm:spPr/>
      <dgm:t>
        <a:bodyPr/>
        <a:lstStyle/>
        <a:p>
          <a:endParaRPr lang="en-US"/>
        </a:p>
      </dgm:t>
    </dgm:pt>
    <dgm:pt modelId="{40FE6546-A932-401E-A349-CD5F27C38461}" type="pres">
      <dgm:prSet presAssocID="{8128B348-E971-4FB3-A9A3-E7DEB5537EB0}" presName="rootComposite" presStyleCnt="0"/>
      <dgm:spPr/>
      <dgm:t>
        <a:bodyPr/>
        <a:lstStyle/>
        <a:p>
          <a:endParaRPr lang="en-US"/>
        </a:p>
      </dgm:t>
    </dgm:pt>
    <dgm:pt modelId="{A76761AA-BC31-4B81-8CDD-6B053E02955F}" type="pres">
      <dgm:prSet presAssocID="{8128B348-E971-4FB3-A9A3-E7DEB5537EB0}" presName="rootText" presStyleLbl="node2" presStyleIdx="2" presStyleCnt="4">
        <dgm:presLayoutVars>
          <dgm:chPref val="3"/>
        </dgm:presLayoutVars>
      </dgm:prSet>
      <dgm:spPr/>
      <dgm:t>
        <a:bodyPr/>
        <a:lstStyle/>
        <a:p>
          <a:endParaRPr lang="en-US"/>
        </a:p>
      </dgm:t>
    </dgm:pt>
    <dgm:pt modelId="{35B3C481-3509-438A-B4CB-30EA4F11E8D7}" type="pres">
      <dgm:prSet presAssocID="{8128B348-E971-4FB3-A9A3-E7DEB5537EB0}" presName="rootConnector" presStyleLbl="node2" presStyleIdx="2" presStyleCnt="4"/>
      <dgm:spPr/>
      <dgm:t>
        <a:bodyPr/>
        <a:lstStyle/>
        <a:p>
          <a:endParaRPr lang="en-US"/>
        </a:p>
      </dgm:t>
    </dgm:pt>
    <dgm:pt modelId="{07A6A2C7-9176-440F-B15A-34C5010B7C62}" type="pres">
      <dgm:prSet presAssocID="{8128B348-E971-4FB3-A9A3-E7DEB5537EB0}" presName="hierChild4" presStyleCnt="0"/>
      <dgm:spPr/>
      <dgm:t>
        <a:bodyPr/>
        <a:lstStyle/>
        <a:p>
          <a:endParaRPr lang="en-US"/>
        </a:p>
      </dgm:t>
    </dgm:pt>
    <dgm:pt modelId="{C945B5E8-CFDF-4077-9832-7D3D6F92A4D6}" type="pres">
      <dgm:prSet presAssocID="{8128B348-E971-4FB3-A9A3-E7DEB5537EB0}" presName="hierChild5" presStyleCnt="0"/>
      <dgm:spPr/>
      <dgm:t>
        <a:bodyPr/>
        <a:lstStyle/>
        <a:p>
          <a:endParaRPr lang="en-US"/>
        </a:p>
      </dgm:t>
    </dgm:pt>
    <dgm:pt modelId="{0E085E70-F6C6-49D0-A169-DA7291246EFA}" type="pres">
      <dgm:prSet presAssocID="{892E86EC-E8E6-48C7-A18C-4E7196835D46}" presName="Name37" presStyleLbl="parChTrans1D2" presStyleIdx="3" presStyleCnt="4"/>
      <dgm:spPr/>
      <dgm:t>
        <a:bodyPr/>
        <a:lstStyle/>
        <a:p>
          <a:endParaRPr lang="en-US"/>
        </a:p>
      </dgm:t>
    </dgm:pt>
    <dgm:pt modelId="{7DBCBC29-16DD-4734-8B6E-04A3CB35F29C}" type="pres">
      <dgm:prSet presAssocID="{62ACDE5C-B383-4353-9D51-DB109D709848}" presName="hierRoot2" presStyleCnt="0">
        <dgm:presLayoutVars>
          <dgm:hierBranch val="init"/>
        </dgm:presLayoutVars>
      </dgm:prSet>
      <dgm:spPr/>
      <dgm:t>
        <a:bodyPr/>
        <a:lstStyle/>
        <a:p>
          <a:endParaRPr lang="en-US"/>
        </a:p>
      </dgm:t>
    </dgm:pt>
    <dgm:pt modelId="{02E24BB0-47F4-4AFC-8600-B18E11F00E50}" type="pres">
      <dgm:prSet presAssocID="{62ACDE5C-B383-4353-9D51-DB109D709848}" presName="rootComposite" presStyleCnt="0"/>
      <dgm:spPr/>
      <dgm:t>
        <a:bodyPr/>
        <a:lstStyle/>
        <a:p>
          <a:endParaRPr lang="en-US"/>
        </a:p>
      </dgm:t>
    </dgm:pt>
    <dgm:pt modelId="{D686DC0F-D26E-46B0-9DA4-CEDE1742CB83}" type="pres">
      <dgm:prSet presAssocID="{62ACDE5C-B383-4353-9D51-DB109D709848}" presName="rootText" presStyleLbl="node2" presStyleIdx="3" presStyleCnt="4">
        <dgm:presLayoutVars>
          <dgm:chPref val="3"/>
        </dgm:presLayoutVars>
      </dgm:prSet>
      <dgm:spPr/>
      <dgm:t>
        <a:bodyPr/>
        <a:lstStyle/>
        <a:p>
          <a:endParaRPr lang="en-US"/>
        </a:p>
      </dgm:t>
    </dgm:pt>
    <dgm:pt modelId="{B077BD60-2C0E-4E35-A58A-FFA2F15AF381}" type="pres">
      <dgm:prSet presAssocID="{62ACDE5C-B383-4353-9D51-DB109D709848}" presName="rootConnector" presStyleLbl="node2" presStyleIdx="3" presStyleCnt="4"/>
      <dgm:spPr/>
      <dgm:t>
        <a:bodyPr/>
        <a:lstStyle/>
        <a:p>
          <a:endParaRPr lang="en-US"/>
        </a:p>
      </dgm:t>
    </dgm:pt>
    <dgm:pt modelId="{5CDF1D47-86F8-402B-A828-D43FEE905485}" type="pres">
      <dgm:prSet presAssocID="{62ACDE5C-B383-4353-9D51-DB109D709848}" presName="hierChild4" presStyleCnt="0"/>
      <dgm:spPr/>
      <dgm:t>
        <a:bodyPr/>
        <a:lstStyle/>
        <a:p>
          <a:endParaRPr lang="en-US"/>
        </a:p>
      </dgm:t>
    </dgm:pt>
    <dgm:pt modelId="{30F8D606-EEFD-4868-8F4E-CAE0D6A8FCD0}" type="pres">
      <dgm:prSet presAssocID="{62ACDE5C-B383-4353-9D51-DB109D709848}" presName="hierChild5" presStyleCnt="0"/>
      <dgm:spPr/>
      <dgm:t>
        <a:bodyPr/>
        <a:lstStyle/>
        <a:p>
          <a:endParaRPr lang="en-US"/>
        </a:p>
      </dgm:t>
    </dgm:pt>
    <dgm:pt modelId="{31301260-2F18-4FC8-9148-58F240D6DFB7}" type="pres">
      <dgm:prSet presAssocID="{00579774-FC9A-42DB-9002-8E83FA59CB4C}" presName="hierChild3" presStyleCnt="0"/>
      <dgm:spPr/>
      <dgm:t>
        <a:bodyPr/>
        <a:lstStyle/>
        <a:p>
          <a:endParaRPr lang="en-US"/>
        </a:p>
      </dgm:t>
    </dgm:pt>
  </dgm:ptLst>
  <dgm:cxnLst>
    <dgm:cxn modelId="{8B023ECB-0D8B-43C6-BC73-C88BE6F530E0}" type="presOf" srcId="{47F80348-64B0-4E7C-B444-7B2FD9B1D0C1}" destId="{B92CE9E9-DCB5-4ECB-9B10-F746F410FDDC}" srcOrd="0" destOrd="0" presId="urn:microsoft.com/office/officeart/2005/8/layout/orgChart1"/>
    <dgm:cxn modelId="{395FA101-94AF-4859-BFE3-F2862FAB09DE}" type="presOf" srcId="{4C19956F-AE1B-45C0-BA67-C42E61C955CB}" destId="{70D3FF82-94D0-48E2-B984-A352C1387FC3}" srcOrd="0" destOrd="0" presId="urn:microsoft.com/office/officeart/2005/8/layout/orgChart1"/>
    <dgm:cxn modelId="{9937B31E-696F-4C1B-88F7-55CCB6AAF20C}" type="presOf" srcId="{892E86EC-E8E6-48C7-A18C-4E7196835D46}" destId="{0E085E70-F6C6-49D0-A169-DA7291246EFA}" srcOrd="0" destOrd="0" presId="urn:microsoft.com/office/officeart/2005/8/layout/orgChart1"/>
    <dgm:cxn modelId="{D8516B68-F6AE-47DF-92E2-4ED0FA720E57}" type="presOf" srcId="{0842638C-D6A9-4DCF-8B18-7BBE4A5346FF}" destId="{7883515C-DFC3-48A2-B73C-8AA12D88A1BA}" srcOrd="1" destOrd="0" presId="urn:microsoft.com/office/officeart/2005/8/layout/orgChart1"/>
    <dgm:cxn modelId="{0183D22F-9D69-4DD7-B1D2-F4320516BFBB}" type="presOf" srcId="{8128B348-E971-4FB3-A9A3-E7DEB5537EB0}" destId="{A76761AA-BC31-4B81-8CDD-6B053E02955F}" srcOrd="0" destOrd="0" presId="urn:microsoft.com/office/officeart/2005/8/layout/orgChart1"/>
    <dgm:cxn modelId="{2B74803B-EFAE-4738-900F-B57F09D23505}" type="presOf" srcId="{00579774-FC9A-42DB-9002-8E83FA59CB4C}" destId="{A917DACA-CDFA-41C0-889D-795F9E562410}" srcOrd="1" destOrd="0" presId="urn:microsoft.com/office/officeart/2005/8/layout/orgChart1"/>
    <dgm:cxn modelId="{B1A53725-2580-44F7-AE7A-96F2024F9FAD}" type="presOf" srcId="{62ACDE5C-B383-4353-9D51-DB109D709848}" destId="{B077BD60-2C0E-4E35-A58A-FFA2F15AF381}" srcOrd="1" destOrd="0" presId="urn:microsoft.com/office/officeart/2005/8/layout/orgChart1"/>
    <dgm:cxn modelId="{C71BE1AD-6E1B-4DEA-960A-85A47AC5BF6E}" srcId="{00579774-FC9A-42DB-9002-8E83FA59CB4C}" destId="{8128B348-E971-4FB3-A9A3-E7DEB5537EB0}" srcOrd="2" destOrd="0" parTransId="{FA86C18F-B209-4A70-9F52-46C8B00EBE30}" sibTransId="{6125556B-B5C2-4681-89AD-1F8339DDFD50}"/>
    <dgm:cxn modelId="{47692DC4-AEF4-426A-A089-A6A297C0362A}" srcId="{00579774-FC9A-42DB-9002-8E83FA59CB4C}" destId="{0842638C-D6A9-4DCF-8B18-7BBE4A5346FF}" srcOrd="0" destOrd="0" parTransId="{4C19956F-AE1B-45C0-BA67-C42E61C955CB}" sibTransId="{F0B97F56-96BD-4247-97C2-6A839070D915}"/>
    <dgm:cxn modelId="{07535272-5E2D-4E25-883C-33FE0DC6B8C9}" srcId="{00579774-FC9A-42DB-9002-8E83FA59CB4C}" destId="{62ACDE5C-B383-4353-9D51-DB109D709848}" srcOrd="3" destOrd="0" parTransId="{892E86EC-E8E6-48C7-A18C-4E7196835D46}" sibTransId="{D22CD583-0E48-4F5D-8336-9D77970660CD}"/>
    <dgm:cxn modelId="{4B8F1FF3-1FDA-4218-81F6-B8A2A4CC5535}" type="presOf" srcId="{62ACDE5C-B383-4353-9D51-DB109D709848}" destId="{D686DC0F-D26E-46B0-9DA4-CEDE1742CB83}" srcOrd="0" destOrd="0" presId="urn:microsoft.com/office/officeart/2005/8/layout/orgChart1"/>
    <dgm:cxn modelId="{1FE9D17E-2AF2-4855-BADA-F8D845BA3D35}" type="presOf" srcId="{27BC3C68-CCAA-475F-8425-2CDAA4BB007A}" destId="{D3D44884-B315-4184-9D9C-FFB531922BC2}" srcOrd="0" destOrd="0" presId="urn:microsoft.com/office/officeart/2005/8/layout/orgChart1"/>
    <dgm:cxn modelId="{D8118AC6-E16E-49ED-BEB7-EE8215F88E73}" type="presOf" srcId="{8128B348-E971-4FB3-A9A3-E7DEB5537EB0}" destId="{35B3C481-3509-438A-B4CB-30EA4F11E8D7}" srcOrd="1" destOrd="0" presId="urn:microsoft.com/office/officeart/2005/8/layout/orgChart1"/>
    <dgm:cxn modelId="{C0373678-FC18-4F6A-AF62-071BB93BF33C}" srcId="{33F4F42D-1162-4237-BCAB-FD762F5969F6}" destId="{00579774-FC9A-42DB-9002-8E83FA59CB4C}" srcOrd="0" destOrd="0" parTransId="{F40475A5-84AD-458A-ABDC-533F79BEE443}" sibTransId="{E48A51CB-716F-407E-8773-17E00AD26418}"/>
    <dgm:cxn modelId="{ECA6CB3C-C4D5-4AFE-A59E-558805D11CED}" type="presOf" srcId="{00579774-FC9A-42DB-9002-8E83FA59CB4C}" destId="{4977C751-2948-4150-A07A-6F7E413F967B}" srcOrd="0" destOrd="0" presId="urn:microsoft.com/office/officeart/2005/8/layout/orgChart1"/>
    <dgm:cxn modelId="{001A7EEB-89BB-4C1C-8F8E-5FFAEBC05AA2}" type="presOf" srcId="{33F4F42D-1162-4237-BCAB-FD762F5969F6}" destId="{0B98D020-102C-4F2B-88B4-0C5B7D0C6C21}" srcOrd="0" destOrd="0" presId="urn:microsoft.com/office/officeart/2005/8/layout/orgChart1"/>
    <dgm:cxn modelId="{0C3A5739-1521-463E-96C3-0F786A51839C}" type="presOf" srcId="{FA86C18F-B209-4A70-9F52-46C8B00EBE30}" destId="{807DA7D1-A448-46B6-B6C2-C39A967BC9D0}" srcOrd="0" destOrd="0" presId="urn:microsoft.com/office/officeart/2005/8/layout/orgChart1"/>
    <dgm:cxn modelId="{6AA91DF5-4C3C-4BBE-9E06-EF0BB7BA9A37}" type="presOf" srcId="{0842638C-D6A9-4DCF-8B18-7BBE4A5346FF}" destId="{70B1530A-40EC-4704-A666-05289EF092A7}" srcOrd="0" destOrd="0" presId="urn:microsoft.com/office/officeart/2005/8/layout/orgChart1"/>
    <dgm:cxn modelId="{7D07F928-9233-4787-99F8-5B324E7DE9DC}" srcId="{00579774-FC9A-42DB-9002-8E83FA59CB4C}" destId="{47F80348-64B0-4E7C-B444-7B2FD9B1D0C1}" srcOrd="1" destOrd="0" parTransId="{27BC3C68-CCAA-475F-8425-2CDAA4BB007A}" sibTransId="{F63DE9E0-D1D1-4452-B081-E06777303938}"/>
    <dgm:cxn modelId="{256C7821-0258-4E75-A470-0EBBCD082B1C}" type="presOf" srcId="{47F80348-64B0-4E7C-B444-7B2FD9B1D0C1}" destId="{97FC322D-95EF-4554-8902-08517883616E}" srcOrd="1" destOrd="0" presId="urn:microsoft.com/office/officeart/2005/8/layout/orgChart1"/>
    <dgm:cxn modelId="{25BD6432-59D1-44B7-94A2-641424EB41F8}" type="presParOf" srcId="{0B98D020-102C-4F2B-88B4-0C5B7D0C6C21}" destId="{4CF237D2-3DDC-4F97-98F3-B102B5FA0956}" srcOrd="0" destOrd="0" presId="urn:microsoft.com/office/officeart/2005/8/layout/orgChart1"/>
    <dgm:cxn modelId="{38430726-0CBA-4914-A049-916F61123434}" type="presParOf" srcId="{4CF237D2-3DDC-4F97-98F3-B102B5FA0956}" destId="{22C33B4E-F3E2-4B25-B091-5B4D2C3537A4}" srcOrd="0" destOrd="0" presId="urn:microsoft.com/office/officeart/2005/8/layout/orgChart1"/>
    <dgm:cxn modelId="{C4FE5871-5486-4EC7-AD1C-50029A67F098}" type="presParOf" srcId="{22C33B4E-F3E2-4B25-B091-5B4D2C3537A4}" destId="{4977C751-2948-4150-A07A-6F7E413F967B}" srcOrd="0" destOrd="0" presId="urn:microsoft.com/office/officeart/2005/8/layout/orgChart1"/>
    <dgm:cxn modelId="{92E63278-2F69-4225-ADC4-479BD53F3A92}" type="presParOf" srcId="{22C33B4E-F3E2-4B25-B091-5B4D2C3537A4}" destId="{A917DACA-CDFA-41C0-889D-795F9E562410}" srcOrd="1" destOrd="0" presId="urn:microsoft.com/office/officeart/2005/8/layout/orgChart1"/>
    <dgm:cxn modelId="{AB6323B9-9352-4B51-9F60-C2EA7C16FDF9}" type="presParOf" srcId="{4CF237D2-3DDC-4F97-98F3-B102B5FA0956}" destId="{F258D1A8-24C9-4C20-AB4F-077203F1B70B}" srcOrd="1" destOrd="0" presId="urn:microsoft.com/office/officeart/2005/8/layout/orgChart1"/>
    <dgm:cxn modelId="{FA717E24-4804-48C8-9FBD-55C860C386CC}" type="presParOf" srcId="{F258D1A8-24C9-4C20-AB4F-077203F1B70B}" destId="{70D3FF82-94D0-48E2-B984-A352C1387FC3}" srcOrd="0" destOrd="0" presId="urn:microsoft.com/office/officeart/2005/8/layout/orgChart1"/>
    <dgm:cxn modelId="{545593F9-E149-4233-A0FF-CE6F82CAC28A}" type="presParOf" srcId="{F258D1A8-24C9-4C20-AB4F-077203F1B70B}" destId="{C451823E-0F58-4059-B5FE-C315BFFB5731}" srcOrd="1" destOrd="0" presId="urn:microsoft.com/office/officeart/2005/8/layout/orgChart1"/>
    <dgm:cxn modelId="{4AA89CA1-1F26-400C-90FA-162EE7298C41}" type="presParOf" srcId="{C451823E-0F58-4059-B5FE-C315BFFB5731}" destId="{8F8DA1BC-F07E-4A4A-BA51-EC0EAFA96214}" srcOrd="0" destOrd="0" presId="urn:microsoft.com/office/officeart/2005/8/layout/orgChart1"/>
    <dgm:cxn modelId="{0A32F598-2112-49E8-B134-D58C49B36D7B}" type="presParOf" srcId="{8F8DA1BC-F07E-4A4A-BA51-EC0EAFA96214}" destId="{70B1530A-40EC-4704-A666-05289EF092A7}" srcOrd="0" destOrd="0" presId="urn:microsoft.com/office/officeart/2005/8/layout/orgChart1"/>
    <dgm:cxn modelId="{5570F66C-0BB5-4FF3-A139-F02BD6E4F29A}" type="presParOf" srcId="{8F8DA1BC-F07E-4A4A-BA51-EC0EAFA96214}" destId="{7883515C-DFC3-48A2-B73C-8AA12D88A1BA}" srcOrd="1" destOrd="0" presId="urn:microsoft.com/office/officeart/2005/8/layout/orgChart1"/>
    <dgm:cxn modelId="{C11BAD5B-3EEF-4639-A1ED-1600EE3EEBEE}" type="presParOf" srcId="{C451823E-0F58-4059-B5FE-C315BFFB5731}" destId="{C9B446BC-3A82-4C4D-83D3-AEEF27D53825}" srcOrd="1" destOrd="0" presId="urn:microsoft.com/office/officeart/2005/8/layout/orgChart1"/>
    <dgm:cxn modelId="{8E9C79E5-0464-4C05-92FD-6399B5516052}" type="presParOf" srcId="{C451823E-0F58-4059-B5FE-C315BFFB5731}" destId="{96960200-D7CF-4FF6-9A97-64B05DA3152D}" srcOrd="2" destOrd="0" presId="urn:microsoft.com/office/officeart/2005/8/layout/orgChart1"/>
    <dgm:cxn modelId="{74693B31-7BD0-4B2D-8A35-D1CA65642009}" type="presParOf" srcId="{F258D1A8-24C9-4C20-AB4F-077203F1B70B}" destId="{D3D44884-B315-4184-9D9C-FFB531922BC2}" srcOrd="2" destOrd="0" presId="urn:microsoft.com/office/officeart/2005/8/layout/orgChart1"/>
    <dgm:cxn modelId="{8124186E-B15C-44B9-A78D-1F6299C8A939}" type="presParOf" srcId="{F258D1A8-24C9-4C20-AB4F-077203F1B70B}" destId="{D6C56EFC-50AA-4324-91EC-70F41F65FBB5}" srcOrd="3" destOrd="0" presId="urn:microsoft.com/office/officeart/2005/8/layout/orgChart1"/>
    <dgm:cxn modelId="{D32AE7B6-3EC2-47BC-981F-BC20386B7453}" type="presParOf" srcId="{D6C56EFC-50AA-4324-91EC-70F41F65FBB5}" destId="{726EC841-E4BC-4543-A578-6A608DD4D022}" srcOrd="0" destOrd="0" presId="urn:microsoft.com/office/officeart/2005/8/layout/orgChart1"/>
    <dgm:cxn modelId="{28BD31F2-DBF9-4ACC-A47D-511BC526EF52}" type="presParOf" srcId="{726EC841-E4BC-4543-A578-6A608DD4D022}" destId="{B92CE9E9-DCB5-4ECB-9B10-F746F410FDDC}" srcOrd="0" destOrd="0" presId="urn:microsoft.com/office/officeart/2005/8/layout/orgChart1"/>
    <dgm:cxn modelId="{7D84937D-9ECF-4CAD-A664-5690F31DF242}" type="presParOf" srcId="{726EC841-E4BC-4543-A578-6A608DD4D022}" destId="{97FC322D-95EF-4554-8902-08517883616E}" srcOrd="1" destOrd="0" presId="urn:microsoft.com/office/officeart/2005/8/layout/orgChart1"/>
    <dgm:cxn modelId="{8642A2DE-0602-4E7F-9BD9-315FA48DB54D}" type="presParOf" srcId="{D6C56EFC-50AA-4324-91EC-70F41F65FBB5}" destId="{7C15BE75-B74B-41AD-9350-74F336AD271D}" srcOrd="1" destOrd="0" presId="urn:microsoft.com/office/officeart/2005/8/layout/orgChart1"/>
    <dgm:cxn modelId="{BEB482CA-7158-4F01-B009-5005719F6FF7}" type="presParOf" srcId="{D6C56EFC-50AA-4324-91EC-70F41F65FBB5}" destId="{9AE83130-BD16-4820-B43C-9DFDAB059C33}" srcOrd="2" destOrd="0" presId="urn:microsoft.com/office/officeart/2005/8/layout/orgChart1"/>
    <dgm:cxn modelId="{A8CABD28-F230-4713-816A-B981F8D9934B}" type="presParOf" srcId="{F258D1A8-24C9-4C20-AB4F-077203F1B70B}" destId="{807DA7D1-A448-46B6-B6C2-C39A967BC9D0}" srcOrd="4" destOrd="0" presId="urn:microsoft.com/office/officeart/2005/8/layout/orgChart1"/>
    <dgm:cxn modelId="{07A64A02-7372-496D-9739-770F4BFED5D7}" type="presParOf" srcId="{F258D1A8-24C9-4C20-AB4F-077203F1B70B}" destId="{62A9E490-FD7F-4277-8439-1BED1EE3AB23}" srcOrd="5" destOrd="0" presId="urn:microsoft.com/office/officeart/2005/8/layout/orgChart1"/>
    <dgm:cxn modelId="{F8356575-4C46-46E1-AA4B-1C6CEB03DC09}" type="presParOf" srcId="{62A9E490-FD7F-4277-8439-1BED1EE3AB23}" destId="{40FE6546-A932-401E-A349-CD5F27C38461}" srcOrd="0" destOrd="0" presId="urn:microsoft.com/office/officeart/2005/8/layout/orgChart1"/>
    <dgm:cxn modelId="{59D5836D-7BC4-4D71-AB42-D5B6EA18EF8F}" type="presParOf" srcId="{40FE6546-A932-401E-A349-CD5F27C38461}" destId="{A76761AA-BC31-4B81-8CDD-6B053E02955F}" srcOrd="0" destOrd="0" presId="urn:microsoft.com/office/officeart/2005/8/layout/orgChart1"/>
    <dgm:cxn modelId="{089ADF72-7308-495D-B043-1CF23BFE081C}" type="presParOf" srcId="{40FE6546-A932-401E-A349-CD5F27C38461}" destId="{35B3C481-3509-438A-B4CB-30EA4F11E8D7}" srcOrd="1" destOrd="0" presId="urn:microsoft.com/office/officeart/2005/8/layout/orgChart1"/>
    <dgm:cxn modelId="{0F335E67-5C50-4DDE-BFD9-B8D953D29438}" type="presParOf" srcId="{62A9E490-FD7F-4277-8439-1BED1EE3AB23}" destId="{07A6A2C7-9176-440F-B15A-34C5010B7C62}" srcOrd="1" destOrd="0" presId="urn:microsoft.com/office/officeart/2005/8/layout/orgChart1"/>
    <dgm:cxn modelId="{D7462BB3-5CCC-45C3-B002-04C098581417}" type="presParOf" srcId="{62A9E490-FD7F-4277-8439-1BED1EE3AB23}" destId="{C945B5E8-CFDF-4077-9832-7D3D6F92A4D6}" srcOrd="2" destOrd="0" presId="urn:microsoft.com/office/officeart/2005/8/layout/orgChart1"/>
    <dgm:cxn modelId="{FBADED0A-8A01-44CF-9C01-DAE587170C0F}" type="presParOf" srcId="{F258D1A8-24C9-4C20-AB4F-077203F1B70B}" destId="{0E085E70-F6C6-49D0-A169-DA7291246EFA}" srcOrd="6" destOrd="0" presId="urn:microsoft.com/office/officeart/2005/8/layout/orgChart1"/>
    <dgm:cxn modelId="{2E78FDBA-C6F4-4489-8AA5-12D4BBC894DF}" type="presParOf" srcId="{F258D1A8-24C9-4C20-AB4F-077203F1B70B}" destId="{7DBCBC29-16DD-4734-8B6E-04A3CB35F29C}" srcOrd="7" destOrd="0" presId="urn:microsoft.com/office/officeart/2005/8/layout/orgChart1"/>
    <dgm:cxn modelId="{F5A437B5-9714-4BA8-B7EF-DD166C9EC5B0}" type="presParOf" srcId="{7DBCBC29-16DD-4734-8B6E-04A3CB35F29C}" destId="{02E24BB0-47F4-4AFC-8600-B18E11F00E50}" srcOrd="0" destOrd="0" presId="urn:microsoft.com/office/officeart/2005/8/layout/orgChart1"/>
    <dgm:cxn modelId="{7E13B75D-5979-47B8-AC2B-BDE20D934A9F}" type="presParOf" srcId="{02E24BB0-47F4-4AFC-8600-B18E11F00E50}" destId="{D686DC0F-D26E-46B0-9DA4-CEDE1742CB83}" srcOrd="0" destOrd="0" presId="urn:microsoft.com/office/officeart/2005/8/layout/orgChart1"/>
    <dgm:cxn modelId="{FFF9FD2B-47B1-4D55-9942-A609A0664033}" type="presParOf" srcId="{02E24BB0-47F4-4AFC-8600-B18E11F00E50}" destId="{B077BD60-2C0E-4E35-A58A-FFA2F15AF381}" srcOrd="1" destOrd="0" presId="urn:microsoft.com/office/officeart/2005/8/layout/orgChart1"/>
    <dgm:cxn modelId="{AA8F62CF-51A5-4200-9F6C-75452988D6A4}" type="presParOf" srcId="{7DBCBC29-16DD-4734-8B6E-04A3CB35F29C}" destId="{5CDF1D47-86F8-402B-A828-D43FEE905485}" srcOrd="1" destOrd="0" presId="urn:microsoft.com/office/officeart/2005/8/layout/orgChart1"/>
    <dgm:cxn modelId="{F5701D05-A0DC-40BA-B693-21060BC69097}" type="presParOf" srcId="{7DBCBC29-16DD-4734-8B6E-04A3CB35F29C}" destId="{30F8D606-EEFD-4868-8F4E-CAE0D6A8FCD0}" srcOrd="2" destOrd="0" presId="urn:microsoft.com/office/officeart/2005/8/layout/orgChart1"/>
    <dgm:cxn modelId="{8B604179-41C6-4B41-A5F5-AEA2B2F77274}" type="presParOf" srcId="{4CF237D2-3DDC-4F97-98F3-B102B5FA0956}" destId="{31301260-2F18-4FC8-9148-58F240D6DFB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85E70-F6C6-49D0-A169-DA7291246EFA}">
      <dsp:nvSpPr>
        <dsp:cNvPr id="0" name=""/>
        <dsp:cNvSpPr/>
      </dsp:nvSpPr>
      <dsp:spPr>
        <a:xfrm>
          <a:off x="5257800" y="2255893"/>
          <a:ext cx="4117941" cy="476456"/>
        </a:xfrm>
        <a:custGeom>
          <a:avLst/>
          <a:gdLst/>
          <a:ahLst/>
          <a:cxnLst/>
          <a:rect l="0" t="0" r="0" b="0"/>
          <a:pathLst>
            <a:path>
              <a:moveTo>
                <a:pt x="0" y="0"/>
              </a:moveTo>
              <a:lnTo>
                <a:pt x="0" y="238228"/>
              </a:lnTo>
              <a:lnTo>
                <a:pt x="4117941" y="238228"/>
              </a:lnTo>
              <a:lnTo>
                <a:pt x="4117941" y="47645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07DA7D1-A448-46B6-B6C2-C39A967BC9D0}">
      <dsp:nvSpPr>
        <dsp:cNvPr id="0" name=""/>
        <dsp:cNvSpPr/>
      </dsp:nvSpPr>
      <dsp:spPr>
        <a:xfrm>
          <a:off x="5257800" y="2255893"/>
          <a:ext cx="1372647" cy="476456"/>
        </a:xfrm>
        <a:custGeom>
          <a:avLst/>
          <a:gdLst/>
          <a:ahLst/>
          <a:cxnLst/>
          <a:rect l="0" t="0" r="0" b="0"/>
          <a:pathLst>
            <a:path>
              <a:moveTo>
                <a:pt x="0" y="0"/>
              </a:moveTo>
              <a:lnTo>
                <a:pt x="0" y="238228"/>
              </a:lnTo>
              <a:lnTo>
                <a:pt x="1372647" y="238228"/>
              </a:lnTo>
              <a:lnTo>
                <a:pt x="1372647" y="47645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3D44884-B315-4184-9D9C-FFB531922BC2}">
      <dsp:nvSpPr>
        <dsp:cNvPr id="0" name=""/>
        <dsp:cNvSpPr/>
      </dsp:nvSpPr>
      <dsp:spPr>
        <a:xfrm>
          <a:off x="3885152" y="2255893"/>
          <a:ext cx="1372647" cy="476456"/>
        </a:xfrm>
        <a:custGeom>
          <a:avLst/>
          <a:gdLst/>
          <a:ahLst/>
          <a:cxnLst/>
          <a:rect l="0" t="0" r="0" b="0"/>
          <a:pathLst>
            <a:path>
              <a:moveTo>
                <a:pt x="1372647" y="0"/>
              </a:moveTo>
              <a:lnTo>
                <a:pt x="1372647" y="238228"/>
              </a:lnTo>
              <a:lnTo>
                <a:pt x="0" y="238228"/>
              </a:lnTo>
              <a:lnTo>
                <a:pt x="0" y="47645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0D3FF82-94D0-48E2-B984-A352C1387FC3}">
      <dsp:nvSpPr>
        <dsp:cNvPr id="0" name=""/>
        <dsp:cNvSpPr/>
      </dsp:nvSpPr>
      <dsp:spPr>
        <a:xfrm>
          <a:off x="1139858" y="2255893"/>
          <a:ext cx="4117941" cy="476456"/>
        </a:xfrm>
        <a:custGeom>
          <a:avLst/>
          <a:gdLst/>
          <a:ahLst/>
          <a:cxnLst/>
          <a:rect l="0" t="0" r="0" b="0"/>
          <a:pathLst>
            <a:path>
              <a:moveTo>
                <a:pt x="4117941" y="0"/>
              </a:moveTo>
              <a:lnTo>
                <a:pt x="4117941" y="238228"/>
              </a:lnTo>
              <a:lnTo>
                <a:pt x="0" y="238228"/>
              </a:lnTo>
              <a:lnTo>
                <a:pt x="0" y="476456"/>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977C751-2948-4150-A07A-6F7E413F967B}">
      <dsp:nvSpPr>
        <dsp:cNvPr id="0" name=""/>
        <dsp:cNvSpPr/>
      </dsp:nvSpPr>
      <dsp:spPr>
        <a:xfrm>
          <a:off x="3790610" y="1121474"/>
          <a:ext cx="2934379" cy="113441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MODULES</a:t>
          </a:r>
          <a:endParaRPr lang="en-US" sz="3200" kern="1200" dirty="0"/>
        </a:p>
      </dsp:txBody>
      <dsp:txXfrm>
        <a:off x="3790610" y="1121474"/>
        <a:ext cx="2934379" cy="1134419"/>
      </dsp:txXfrm>
    </dsp:sp>
    <dsp:sp modelId="{70B1530A-40EC-4704-A666-05289EF092A7}">
      <dsp:nvSpPr>
        <dsp:cNvPr id="0" name=""/>
        <dsp:cNvSpPr/>
      </dsp:nvSpPr>
      <dsp:spPr>
        <a:xfrm>
          <a:off x="5439" y="2732349"/>
          <a:ext cx="2268838" cy="113441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t>CYBER ANALYSIS</a:t>
          </a:r>
          <a:endParaRPr lang="en-US" sz="2000" b="1" kern="1200" dirty="0"/>
        </a:p>
      </dsp:txBody>
      <dsp:txXfrm>
        <a:off x="5439" y="2732349"/>
        <a:ext cx="2268838" cy="1134419"/>
      </dsp:txXfrm>
    </dsp:sp>
    <dsp:sp modelId="{B92CE9E9-DCB5-4ECB-9B10-F746F410FDDC}">
      <dsp:nvSpPr>
        <dsp:cNvPr id="0" name=""/>
        <dsp:cNvSpPr/>
      </dsp:nvSpPr>
      <dsp:spPr>
        <a:xfrm>
          <a:off x="2750733" y="2732349"/>
          <a:ext cx="2268838" cy="113441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150000"/>
            </a:lnSpc>
            <a:spcBef>
              <a:spcPct val="0"/>
            </a:spcBef>
            <a:spcAft>
              <a:spcPct val="35000"/>
            </a:spcAft>
          </a:pPr>
          <a:r>
            <a:rPr lang="en-US" sz="2000" b="1" kern="1200" dirty="0" smtClean="0"/>
            <a:t>DATASET MODIFICATION</a:t>
          </a:r>
          <a:endParaRPr lang="en-US" sz="2000" b="1" kern="1200" dirty="0"/>
        </a:p>
      </dsp:txBody>
      <dsp:txXfrm>
        <a:off x="2750733" y="2732349"/>
        <a:ext cx="2268838" cy="1134419"/>
      </dsp:txXfrm>
    </dsp:sp>
    <dsp:sp modelId="{A76761AA-BC31-4B81-8CDD-6B053E02955F}">
      <dsp:nvSpPr>
        <dsp:cNvPr id="0" name=""/>
        <dsp:cNvSpPr/>
      </dsp:nvSpPr>
      <dsp:spPr>
        <a:xfrm>
          <a:off x="5496028" y="2732349"/>
          <a:ext cx="2268838" cy="113441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150000"/>
            </a:lnSpc>
            <a:spcBef>
              <a:spcPct val="0"/>
            </a:spcBef>
            <a:spcAft>
              <a:spcPct val="35000"/>
            </a:spcAft>
          </a:pPr>
          <a:r>
            <a:rPr lang="en-US" sz="2000" b="1" kern="1200" dirty="0" smtClean="0"/>
            <a:t>DATA</a:t>
          </a:r>
          <a:r>
            <a:rPr lang="en-US" sz="2000" b="1" kern="1200" baseline="0" dirty="0" smtClean="0"/>
            <a:t> REDUCTION</a:t>
          </a:r>
          <a:endParaRPr lang="en-US" sz="2000" b="1" kern="1200" dirty="0"/>
        </a:p>
      </dsp:txBody>
      <dsp:txXfrm>
        <a:off x="5496028" y="2732349"/>
        <a:ext cx="2268838" cy="1134419"/>
      </dsp:txXfrm>
    </dsp:sp>
    <dsp:sp modelId="{D686DC0F-D26E-46B0-9DA4-CEDE1742CB83}">
      <dsp:nvSpPr>
        <dsp:cNvPr id="0" name=""/>
        <dsp:cNvSpPr/>
      </dsp:nvSpPr>
      <dsp:spPr>
        <a:xfrm>
          <a:off x="8241322" y="2732349"/>
          <a:ext cx="2268838" cy="113441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150000"/>
            </a:lnSpc>
            <a:spcBef>
              <a:spcPct val="0"/>
            </a:spcBef>
            <a:spcAft>
              <a:spcPct val="35000"/>
            </a:spcAft>
          </a:pPr>
          <a:r>
            <a:rPr lang="en-US" sz="2000" b="1" kern="1200" dirty="0" smtClean="0"/>
            <a:t>RISK USER DETECTION</a:t>
          </a:r>
          <a:endParaRPr lang="en-US" sz="2000" b="1" kern="1200" dirty="0"/>
        </a:p>
      </dsp:txBody>
      <dsp:txXfrm>
        <a:off x="8241322" y="2732349"/>
        <a:ext cx="2268838" cy="113441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BC99D29-5146-49BB-A246-E9F64DAF0E08}"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D6E70F-B1F9-4379-B87C-13DEC07276E9}" type="slidenum">
              <a:rPr lang="en-IN" smtClean="0"/>
              <a:t>‹#›</a:t>
            </a:fld>
            <a:endParaRPr lang="en-IN"/>
          </a:p>
        </p:txBody>
      </p:sp>
    </p:spTree>
    <p:extLst>
      <p:ext uri="{BB962C8B-B14F-4D97-AF65-F5344CB8AC3E}">
        <p14:creationId xmlns:p14="http://schemas.microsoft.com/office/powerpoint/2010/main" val="2797367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BC99D29-5146-49BB-A246-E9F64DAF0E08}"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D6E70F-B1F9-4379-B87C-13DEC07276E9}" type="slidenum">
              <a:rPr lang="en-IN" smtClean="0"/>
              <a:t>‹#›</a:t>
            </a:fld>
            <a:endParaRPr lang="en-IN"/>
          </a:p>
        </p:txBody>
      </p:sp>
    </p:spTree>
    <p:extLst>
      <p:ext uri="{BB962C8B-B14F-4D97-AF65-F5344CB8AC3E}">
        <p14:creationId xmlns:p14="http://schemas.microsoft.com/office/powerpoint/2010/main" val="4173668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BC99D29-5146-49BB-A246-E9F64DAF0E08}"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D6E70F-B1F9-4379-B87C-13DEC07276E9}" type="slidenum">
              <a:rPr lang="en-IN" smtClean="0"/>
              <a:t>‹#›</a:t>
            </a:fld>
            <a:endParaRPr lang="en-IN"/>
          </a:p>
        </p:txBody>
      </p:sp>
    </p:spTree>
    <p:extLst>
      <p:ext uri="{BB962C8B-B14F-4D97-AF65-F5344CB8AC3E}">
        <p14:creationId xmlns:p14="http://schemas.microsoft.com/office/powerpoint/2010/main" val="2233230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BC99D29-5146-49BB-A246-E9F64DAF0E08}"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D6E70F-B1F9-4379-B87C-13DEC07276E9}" type="slidenum">
              <a:rPr lang="en-IN" smtClean="0"/>
              <a:t>‹#›</a:t>
            </a:fld>
            <a:endParaRPr lang="en-IN"/>
          </a:p>
        </p:txBody>
      </p:sp>
    </p:spTree>
    <p:extLst>
      <p:ext uri="{BB962C8B-B14F-4D97-AF65-F5344CB8AC3E}">
        <p14:creationId xmlns:p14="http://schemas.microsoft.com/office/powerpoint/2010/main" val="2275060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BC99D29-5146-49BB-A246-E9F64DAF0E08}" type="datetimeFigureOut">
              <a:rPr lang="en-IN" smtClean="0"/>
              <a:t>07-06-2023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D6E70F-B1F9-4379-B87C-13DEC07276E9}" type="slidenum">
              <a:rPr lang="en-IN" smtClean="0"/>
              <a:t>‹#›</a:t>
            </a:fld>
            <a:endParaRPr lang="en-IN"/>
          </a:p>
        </p:txBody>
      </p:sp>
    </p:spTree>
    <p:extLst>
      <p:ext uri="{BB962C8B-B14F-4D97-AF65-F5344CB8AC3E}">
        <p14:creationId xmlns:p14="http://schemas.microsoft.com/office/powerpoint/2010/main" val="94973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BC99D29-5146-49BB-A246-E9F64DAF0E08}" type="datetimeFigureOut">
              <a:rPr lang="en-IN" smtClean="0"/>
              <a:t>07-06-2023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D6E70F-B1F9-4379-B87C-13DEC07276E9}" type="slidenum">
              <a:rPr lang="en-IN" smtClean="0"/>
              <a:t>‹#›</a:t>
            </a:fld>
            <a:endParaRPr lang="en-IN"/>
          </a:p>
        </p:txBody>
      </p:sp>
    </p:spTree>
    <p:extLst>
      <p:ext uri="{BB962C8B-B14F-4D97-AF65-F5344CB8AC3E}">
        <p14:creationId xmlns:p14="http://schemas.microsoft.com/office/powerpoint/2010/main" val="3324296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BC99D29-5146-49BB-A246-E9F64DAF0E08}" type="datetimeFigureOut">
              <a:rPr lang="en-IN" smtClean="0"/>
              <a:t>07-06-2023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1D6E70F-B1F9-4379-B87C-13DEC07276E9}" type="slidenum">
              <a:rPr lang="en-IN" smtClean="0"/>
              <a:t>‹#›</a:t>
            </a:fld>
            <a:endParaRPr lang="en-IN"/>
          </a:p>
        </p:txBody>
      </p:sp>
    </p:spTree>
    <p:extLst>
      <p:ext uri="{BB962C8B-B14F-4D97-AF65-F5344CB8AC3E}">
        <p14:creationId xmlns:p14="http://schemas.microsoft.com/office/powerpoint/2010/main" val="2137298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BC99D29-5146-49BB-A246-E9F64DAF0E08}" type="datetimeFigureOut">
              <a:rPr lang="en-IN" smtClean="0"/>
              <a:t>07-06-2023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1D6E70F-B1F9-4379-B87C-13DEC07276E9}" type="slidenum">
              <a:rPr lang="en-IN" smtClean="0"/>
              <a:t>‹#›</a:t>
            </a:fld>
            <a:endParaRPr lang="en-IN"/>
          </a:p>
        </p:txBody>
      </p:sp>
    </p:spTree>
    <p:extLst>
      <p:ext uri="{BB962C8B-B14F-4D97-AF65-F5344CB8AC3E}">
        <p14:creationId xmlns:p14="http://schemas.microsoft.com/office/powerpoint/2010/main" val="3327147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C99D29-5146-49BB-A246-E9F64DAF0E08}" type="datetimeFigureOut">
              <a:rPr lang="en-IN" smtClean="0"/>
              <a:t>07-06-2023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1D6E70F-B1F9-4379-B87C-13DEC07276E9}" type="slidenum">
              <a:rPr lang="en-IN" smtClean="0"/>
              <a:t>‹#›</a:t>
            </a:fld>
            <a:endParaRPr lang="en-IN"/>
          </a:p>
        </p:txBody>
      </p:sp>
    </p:spTree>
    <p:extLst>
      <p:ext uri="{BB962C8B-B14F-4D97-AF65-F5344CB8AC3E}">
        <p14:creationId xmlns:p14="http://schemas.microsoft.com/office/powerpoint/2010/main" val="1567508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C99D29-5146-49BB-A246-E9F64DAF0E08}" type="datetimeFigureOut">
              <a:rPr lang="en-IN" smtClean="0"/>
              <a:t>07-06-2023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D6E70F-B1F9-4379-B87C-13DEC07276E9}" type="slidenum">
              <a:rPr lang="en-IN" smtClean="0"/>
              <a:t>‹#›</a:t>
            </a:fld>
            <a:endParaRPr lang="en-IN"/>
          </a:p>
        </p:txBody>
      </p:sp>
    </p:spTree>
    <p:extLst>
      <p:ext uri="{BB962C8B-B14F-4D97-AF65-F5344CB8AC3E}">
        <p14:creationId xmlns:p14="http://schemas.microsoft.com/office/powerpoint/2010/main" val="3271960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BC99D29-5146-49BB-A246-E9F64DAF0E08}" type="datetimeFigureOut">
              <a:rPr lang="en-IN" smtClean="0"/>
              <a:t>07-06-2023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D6E70F-B1F9-4379-B87C-13DEC07276E9}" type="slidenum">
              <a:rPr lang="en-IN" smtClean="0"/>
              <a:t>‹#›</a:t>
            </a:fld>
            <a:endParaRPr lang="en-IN"/>
          </a:p>
        </p:txBody>
      </p:sp>
    </p:spTree>
    <p:extLst>
      <p:ext uri="{BB962C8B-B14F-4D97-AF65-F5344CB8AC3E}">
        <p14:creationId xmlns:p14="http://schemas.microsoft.com/office/powerpoint/2010/main" val="3052626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C99D29-5146-49BB-A246-E9F64DAF0E08}" type="datetimeFigureOut">
              <a:rPr lang="en-IN" smtClean="0"/>
              <a:t>07-06-2023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D6E70F-B1F9-4379-B87C-13DEC07276E9}" type="slidenum">
              <a:rPr lang="en-IN" smtClean="0"/>
              <a:t>‹#›</a:t>
            </a:fld>
            <a:endParaRPr lang="en-IN"/>
          </a:p>
        </p:txBody>
      </p:sp>
    </p:spTree>
    <p:extLst>
      <p:ext uri="{BB962C8B-B14F-4D97-AF65-F5344CB8AC3E}">
        <p14:creationId xmlns:p14="http://schemas.microsoft.com/office/powerpoint/2010/main" val="1192993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sp>
        <p:nvSpPr>
          <p:cNvPr id="3" name="Content Placeholder 2"/>
          <p:cNvSpPr>
            <a:spLocks noGrp="1"/>
          </p:cNvSpPr>
          <p:nvPr>
            <p:ph idx="1"/>
          </p:nvPr>
        </p:nvSpPr>
        <p:spPr>
          <a:xfrm>
            <a:off x="313554" y="1690688"/>
            <a:ext cx="11275377" cy="4486275"/>
          </a:xfrm>
        </p:spPr>
        <p:txBody>
          <a:bodyPr/>
          <a:lstStyle/>
          <a:p>
            <a:pPr marL="457200" lvl="1" indent="0" algn="ctr">
              <a:lnSpc>
                <a:spcPct val="100000"/>
              </a:lnSpc>
              <a:buNone/>
            </a:pPr>
            <a:r>
              <a:rPr lang="en-US" dirty="0">
                <a:latin typeface="Neue Haas Grotesk Text Pro"/>
              </a:rPr>
              <a:t/>
            </a:r>
            <a:br>
              <a:rPr lang="en-US" dirty="0">
                <a:latin typeface="Neue Haas Grotesk Text Pro"/>
              </a:rPr>
            </a:br>
            <a:r>
              <a:rPr lang="en-US" dirty="0">
                <a:solidFill>
                  <a:schemeClr val="accent2">
                    <a:lumMod val="75000"/>
                  </a:schemeClr>
                </a:solidFill>
                <a:latin typeface="Century Gothic"/>
              </a:rPr>
              <a:t/>
            </a:r>
            <a:br>
              <a:rPr lang="en-US" dirty="0">
                <a:solidFill>
                  <a:schemeClr val="accent2">
                    <a:lumMod val="75000"/>
                  </a:schemeClr>
                </a:solidFill>
                <a:latin typeface="Century Gothic"/>
              </a:rPr>
            </a:br>
            <a:endParaRPr lang="en-IN" dirty="0"/>
          </a:p>
        </p:txBody>
      </p:sp>
      <p:pic>
        <p:nvPicPr>
          <p:cNvPr id="5" name="Picture 4" descr="Logo&#10;&#10;Description automatically generated">
            <a:extLst>
              <a:ext uri="{FF2B5EF4-FFF2-40B4-BE49-F238E27FC236}">
                <a16:creationId xmlns:a16="http://schemas.microsoft.com/office/drawing/2014/main" id="{D62ED165-41D9-3597-49B8-73CB64C88726}"/>
              </a:ext>
            </a:extLst>
          </p:cNvPr>
          <p:cNvPicPr>
            <a:picLocks noGrp="1" noChangeAspect="1"/>
          </p:cNvPicPr>
          <p:nvPr/>
        </p:nvPicPr>
        <p:blipFill>
          <a:blip r:embed="rId2"/>
          <a:stretch>
            <a:fillRect/>
          </a:stretch>
        </p:blipFill>
        <p:spPr>
          <a:xfrm>
            <a:off x="313555" y="70767"/>
            <a:ext cx="10885620" cy="1823348"/>
          </a:xfrm>
          <a:prstGeom prst="rect">
            <a:avLst/>
          </a:prstGeom>
        </p:spPr>
      </p:pic>
      <p:sp>
        <p:nvSpPr>
          <p:cNvPr id="6" name="Title 1">
            <a:extLst>
              <a:ext uri="{FF2B5EF4-FFF2-40B4-BE49-F238E27FC236}">
                <a16:creationId xmlns:a16="http://schemas.microsoft.com/office/drawing/2014/main" id="{837B8140-45A2-B400-70C1-B366B71AC989}"/>
              </a:ext>
            </a:extLst>
          </p:cNvPr>
          <p:cNvSpPr txBox="1">
            <a:spLocks/>
          </p:cNvSpPr>
          <p:nvPr/>
        </p:nvSpPr>
        <p:spPr>
          <a:xfrm>
            <a:off x="718456" y="1541417"/>
            <a:ext cx="11268761" cy="2808513"/>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0"/>
              </a:spcBef>
            </a:pPr>
            <a:r>
              <a:rPr lang="en-US" sz="2400" dirty="0" smtClean="0">
                <a:solidFill>
                  <a:srgbClr val="C00000"/>
                </a:solidFill>
                <a:latin typeface="Century Gothic"/>
                <a:ea typeface="+mn-ea"/>
                <a:cs typeface="+mn-cs"/>
              </a:rPr>
              <a:t>        </a:t>
            </a:r>
            <a:r>
              <a:rPr lang="en-US" sz="2400" b="1" dirty="0" smtClean="0">
                <a:solidFill>
                  <a:srgbClr val="FF0000"/>
                </a:solidFill>
                <a:latin typeface="Century Gothic"/>
                <a:ea typeface="+mn-ea"/>
                <a:cs typeface="+mn-cs"/>
              </a:rPr>
              <a:t>DEPARTMENT OF COMPUTER SCIENCE AND ENGINEERING</a:t>
            </a:r>
            <a:r>
              <a:rPr lang="en-US" sz="2400" dirty="0" smtClean="0">
                <a:latin typeface="Century Gothic"/>
                <a:ea typeface="+mn-ea"/>
                <a:cs typeface="+mn-cs"/>
              </a:rPr>
              <a:t/>
            </a:r>
            <a:br>
              <a:rPr lang="en-US" sz="2400" dirty="0" smtClean="0">
                <a:latin typeface="Century Gothic"/>
                <a:ea typeface="+mn-ea"/>
                <a:cs typeface="+mn-cs"/>
              </a:rPr>
            </a:br>
            <a:r>
              <a:rPr lang="en-US" sz="2400" dirty="0" smtClean="0">
                <a:solidFill>
                  <a:schemeClr val="accent2">
                    <a:lumMod val="75000"/>
                  </a:schemeClr>
                </a:solidFill>
                <a:latin typeface="Century Gothic"/>
              </a:rPr>
              <a:t>       </a:t>
            </a:r>
            <a:r>
              <a:rPr lang="en-US" sz="2400" b="1" dirty="0" smtClean="0">
                <a:solidFill>
                  <a:schemeClr val="accent1">
                    <a:lumMod val="75000"/>
                  </a:schemeClr>
                </a:solidFill>
                <a:latin typeface="Century Gothic"/>
              </a:rPr>
              <a:t>INDUSTRIAL-ORIENTED MAJOR PROJECT</a:t>
            </a:r>
            <a:endParaRPr lang="en-US" sz="2400" dirty="0">
              <a:solidFill>
                <a:schemeClr val="accent2">
                  <a:lumMod val="75000"/>
                </a:schemeClr>
              </a:solidFill>
              <a:latin typeface="Century Gothic"/>
            </a:endParaRPr>
          </a:p>
          <a:p>
            <a:pPr algn="ctr">
              <a:lnSpc>
                <a:spcPct val="150000"/>
              </a:lnSpc>
              <a:spcBef>
                <a:spcPts val="0"/>
              </a:spcBef>
            </a:pPr>
            <a:r>
              <a:rPr lang="en-US" sz="2900" b="1" dirty="0" smtClean="0">
                <a:solidFill>
                  <a:srgbClr val="FF0000"/>
                </a:solidFill>
                <a:latin typeface="Neue Haas Grotesk Text Pro"/>
              </a:rPr>
              <a:t>A USER CENTRIC MACHINE LEARNING FRAMEWORK FOR CYBER </a:t>
            </a:r>
          </a:p>
          <a:p>
            <a:pPr algn="ctr">
              <a:lnSpc>
                <a:spcPct val="150000"/>
              </a:lnSpc>
              <a:spcBef>
                <a:spcPts val="0"/>
              </a:spcBef>
            </a:pPr>
            <a:r>
              <a:rPr lang="en-US" sz="2900" b="1" dirty="0" smtClean="0">
                <a:solidFill>
                  <a:srgbClr val="FF0000"/>
                </a:solidFill>
                <a:latin typeface="Neue Haas Grotesk Text Pro"/>
              </a:rPr>
              <a:t>SECURITY OPERATION CENTER</a:t>
            </a:r>
            <a:r>
              <a:rPr lang="en-US" sz="2400" dirty="0" smtClean="0">
                <a:latin typeface="Neue Haas Grotesk Text Pro"/>
              </a:rPr>
              <a:t/>
            </a:r>
            <a:br>
              <a:rPr lang="en-US" sz="2400" dirty="0" smtClean="0">
                <a:latin typeface="Neue Haas Grotesk Text Pro"/>
              </a:rPr>
            </a:br>
            <a:r>
              <a:rPr lang="en-US" sz="2400" dirty="0" smtClean="0">
                <a:latin typeface="Neue Haas Grotesk Text Pro"/>
                <a:ea typeface="+mj-lt"/>
                <a:cs typeface="+mj-lt"/>
              </a:rPr>
              <a:t>    </a:t>
            </a:r>
            <a:r>
              <a:rPr lang="en-US" sz="2400" dirty="0" smtClean="0">
                <a:latin typeface="Century Gothic"/>
                <a:ea typeface="+mj-lt"/>
                <a:cs typeface="+mj-lt"/>
              </a:rPr>
              <a:t>  </a:t>
            </a:r>
            <a:r>
              <a:rPr lang="en-US" sz="2400" dirty="0" smtClean="0">
                <a:solidFill>
                  <a:schemeClr val="tx2">
                    <a:lumMod val="75000"/>
                    <a:lumOff val="25000"/>
                  </a:schemeClr>
                </a:solidFill>
                <a:latin typeface="Century Gothic"/>
                <a:ea typeface="+mj-lt"/>
                <a:cs typeface="+mj-lt"/>
              </a:rPr>
              <a:t>   </a:t>
            </a:r>
            <a:r>
              <a:rPr lang="en-US" sz="2400" dirty="0" smtClean="0">
                <a:latin typeface="Century Gothic"/>
                <a:ea typeface="+mj-lt"/>
                <a:cs typeface="+mj-lt"/>
              </a:rPr>
              <a:t>                                                              </a:t>
            </a:r>
            <a:r>
              <a:rPr lang="en-US" sz="2400" dirty="0" smtClean="0">
                <a:latin typeface="Century Gothic"/>
              </a:rPr>
              <a:t/>
            </a:r>
            <a:br>
              <a:rPr lang="en-US" sz="2400" dirty="0" smtClean="0">
                <a:latin typeface="Century Gothic"/>
              </a:rPr>
            </a:br>
            <a:r>
              <a:rPr lang="en-US" sz="2000" dirty="0" smtClean="0">
                <a:latin typeface="Century Gothic"/>
              </a:rPr>
              <a:t/>
            </a:r>
            <a:br>
              <a:rPr lang="en-US" sz="2000" dirty="0" smtClean="0">
                <a:latin typeface="Century Gothic"/>
              </a:rPr>
            </a:br>
            <a:endParaRPr lang="en-US" sz="2000" dirty="0">
              <a:latin typeface="Century Gothic"/>
            </a:endParaRPr>
          </a:p>
        </p:txBody>
      </p:sp>
      <p:graphicFrame>
        <p:nvGraphicFramePr>
          <p:cNvPr id="7" name="Table 6"/>
          <p:cNvGraphicFramePr>
            <a:graphicFrameLocks noGrp="1"/>
          </p:cNvGraphicFramePr>
          <p:nvPr>
            <p:extLst>
              <p:ext uri="{D42A27DB-BD31-4B8C-83A1-F6EECF244321}">
                <p14:modId xmlns:p14="http://schemas.microsoft.com/office/powerpoint/2010/main" val="2781274017"/>
              </p:ext>
            </p:extLst>
          </p:nvPr>
        </p:nvGraphicFramePr>
        <p:xfrm>
          <a:off x="1867988" y="3364764"/>
          <a:ext cx="9157064" cy="365760"/>
        </p:xfrm>
        <a:graphic>
          <a:graphicData uri="http://schemas.openxmlformats.org/drawingml/2006/table">
            <a:tbl>
              <a:tblPr firstRow="1" bandRow="1">
                <a:tableStyleId>{2D5ABB26-0587-4C30-8999-92F81FD0307C}</a:tableStyleId>
              </a:tblPr>
              <a:tblGrid>
                <a:gridCol w="4578532">
                  <a:extLst>
                    <a:ext uri="{9D8B030D-6E8A-4147-A177-3AD203B41FA5}">
                      <a16:colId xmlns:a16="http://schemas.microsoft.com/office/drawing/2014/main" val="3283830411"/>
                    </a:ext>
                  </a:extLst>
                </a:gridCol>
                <a:gridCol w="4578532">
                  <a:extLst>
                    <a:ext uri="{9D8B030D-6E8A-4147-A177-3AD203B41FA5}">
                      <a16:colId xmlns:a16="http://schemas.microsoft.com/office/drawing/2014/main" val="4117602380"/>
                    </a:ext>
                  </a:extLst>
                </a:gridCol>
              </a:tblGrid>
              <a:tr h="318961">
                <a:tc>
                  <a:txBody>
                    <a:bodyPr/>
                    <a:lstStyle/>
                    <a:p>
                      <a:r>
                        <a:rPr lang="en-US" sz="1800" b="1" dirty="0" smtClean="0">
                          <a:solidFill>
                            <a:srgbClr val="FF0000"/>
                          </a:solidFill>
                          <a:latin typeface="Century Gothic"/>
                          <a:ea typeface="+mj-lt"/>
                          <a:cs typeface="+mj-lt"/>
                        </a:rPr>
                        <a:t>CLASS/SECTION: </a:t>
                      </a:r>
                      <a:r>
                        <a:rPr lang="en-US" sz="1800" b="1" dirty="0" smtClean="0">
                          <a:solidFill>
                            <a:srgbClr val="0070C0"/>
                          </a:solidFill>
                          <a:latin typeface="Century Gothic"/>
                          <a:ea typeface="+mj-lt"/>
                          <a:cs typeface="+mj-lt"/>
                        </a:rPr>
                        <a:t>CSE IV-A</a:t>
                      </a:r>
                      <a:endParaRPr lang="en-IN" b="1" dirty="0">
                        <a:solidFill>
                          <a:srgbClr val="0070C0"/>
                        </a:solidFill>
                      </a:endParaRPr>
                    </a:p>
                  </a:txBody>
                  <a:tcPr/>
                </a:tc>
                <a:tc>
                  <a:txBody>
                    <a:bodyPr/>
                    <a:lstStyle/>
                    <a:p>
                      <a:pPr algn="r"/>
                      <a:r>
                        <a:rPr lang="en-US" sz="1800" dirty="0" smtClean="0">
                          <a:latin typeface="Century Gothic"/>
                          <a:ea typeface="+mj-lt"/>
                          <a:cs typeface="+mj-lt"/>
                        </a:rPr>
                        <a:t> </a:t>
                      </a:r>
                      <a:r>
                        <a:rPr lang="en-US" sz="1800" b="1" dirty="0" smtClean="0">
                          <a:solidFill>
                            <a:srgbClr val="FF0000"/>
                          </a:solidFill>
                          <a:latin typeface="Century Gothic"/>
                          <a:ea typeface="+mj-lt"/>
                          <a:cs typeface="+mj-lt"/>
                        </a:rPr>
                        <a:t>BATCH</a:t>
                      </a:r>
                      <a:r>
                        <a:rPr lang="en-US" sz="1800" b="1" dirty="0" smtClean="0">
                          <a:solidFill>
                            <a:srgbClr val="C00000"/>
                          </a:solidFill>
                          <a:latin typeface="Century Gothic"/>
                          <a:ea typeface="+mj-lt"/>
                          <a:cs typeface="+mj-lt"/>
                        </a:rPr>
                        <a:t>:</a:t>
                      </a:r>
                      <a:r>
                        <a:rPr lang="en-US" sz="1800" b="1" dirty="0" smtClean="0">
                          <a:latin typeface="Century Gothic"/>
                          <a:ea typeface="+mj-lt"/>
                          <a:cs typeface="+mj-lt"/>
                        </a:rPr>
                        <a:t> </a:t>
                      </a:r>
                      <a:r>
                        <a:rPr lang="en-US" sz="1800" b="1" dirty="0" smtClean="0">
                          <a:solidFill>
                            <a:srgbClr val="0070C0"/>
                          </a:solidFill>
                          <a:latin typeface="Century Gothic"/>
                          <a:ea typeface="+mj-lt"/>
                          <a:cs typeface="+mj-lt"/>
                        </a:rPr>
                        <a:t>2</a:t>
                      </a:r>
                      <a:r>
                        <a:rPr lang="en-US" sz="1800" dirty="0" smtClean="0">
                          <a:solidFill>
                            <a:schemeClr val="accent2">
                              <a:lumMod val="75000"/>
                            </a:schemeClr>
                          </a:solidFill>
                          <a:latin typeface="Century Gothic"/>
                          <a:ea typeface="+mj-lt"/>
                          <a:cs typeface="+mj-lt"/>
                        </a:rPr>
                        <a:t>  </a:t>
                      </a:r>
                      <a:endParaRPr lang="en-IN" dirty="0"/>
                    </a:p>
                  </a:txBody>
                  <a:tcPr/>
                </a:tc>
                <a:extLst>
                  <a:ext uri="{0D108BD9-81ED-4DB2-BD59-A6C34878D82A}">
                    <a16:rowId xmlns:a16="http://schemas.microsoft.com/office/drawing/2014/main" val="373161063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08688719"/>
              </p:ext>
            </p:extLst>
          </p:nvPr>
        </p:nvGraphicFramePr>
        <p:xfrm>
          <a:off x="1867989" y="3730524"/>
          <a:ext cx="8477793" cy="2004070"/>
        </p:xfrm>
        <a:graphic>
          <a:graphicData uri="http://schemas.openxmlformats.org/drawingml/2006/table">
            <a:tbl>
              <a:tblPr firstRow="1" bandRow="1">
                <a:tableStyleId>{2D5ABB26-0587-4C30-8999-92F81FD0307C}</a:tableStyleId>
              </a:tblPr>
              <a:tblGrid>
                <a:gridCol w="3519333">
                  <a:extLst>
                    <a:ext uri="{9D8B030D-6E8A-4147-A177-3AD203B41FA5}">
                      <a16:colId xmlns:a16="http://schemas.microsoft.com/office/drawing/2014/main" val="2554266279"/>
                    </a:ext>
                  </a:extLst>
                </a:gridCol>
                <a:gridCol w="4958460">
                  <a:extLst>
                    <a:ext uri="{9D8B030D-6E8A-4147-A177-3AD203B41FA5}">
                      <a16:colId xmlns:a16="http://schemas.microsoft.com/office/drawing/2014/main" val="156039600"/>
                    </a:ext>
                  </a:extLst>
                </a:gridCol>
              </a:tblGrid>
              <a:tr h="400814">
                <a:tc>
                  <a:txBody>
                    <a:bodyPr/>
                    <a:lstStyle/>
                    <a:p>
                      <a:r>
                        <a:rPr lang="en-US" sz="2000" b="1" dirty="0" smtClean="0">
                          <a:solidFill>
                            <a:srgbClr val="FF0000"/>
                          </a:solidFill>
                        </a:rPr>
                        <a:t>BATCH MEMBERS :</a:t>
                      </a:r>
                      <a:endParaRPr lang="en-IN" sz="2000" b="1" dirty="0">
                        <a:solidFill>
                          <a:srgbClr val="FF0000"/>
                        </a:solidFill>
                      </a:endParaRPr>
                    </a:p>
                  </a:txBody>
                  <a:tcPr/>
                </a:tc>
                <a:tc>
                  <a:txBody>
                    <a:bodyPr/>
                    <a:lstStyle/>
                    <a:p>
                      <a:endParaRPr lang="en-IN" dirty="0"/>
                    </a:p>
                  </a:txBody>
                  <a:tcPr/>
                </a:tc>
                <a:extLst>
                  <a:ext uri="{0D108BD9-81ED-4DB2-BD59-A6C34878D82A}">
                    <a16:rowId xmlns:a16="http://schemas.microsoft.com/office/drawing/2014/main" val="3576281066"/>
                  </a:ext>
                </a:extLst>
              </a:tr>
              <a:tr h="400814">
                <a:tc>
                  <a:txBody>
                    <a:bodyPr/>
                    <a:lstStyle/>
                    <a:p>
                      <a:pPr marL="285750" indent="-285750">
                        <a:buFont typeface="Wingdings" panose="05000000000000000000" pitchFamily="2" charset="2"/>
                        <a:buChar char="§"/>
                      </a:pPr>
                      <a:r>
                        <a:rPr lang="en-US" b="1" dirty="0" smtClean="0">
                          <a:solidFill>
                            <a:srgbClr val="0070C0"/>
                          </a:solidFill>
                        </a:rPr>
                        <a:t>ANUSHKA KUMARI</a:t>
                      </a:r>
                    </a:p>
                  </a:txBody>
                  <a:tcPr/>
                </a:tc>
                <a:tc>
                  <a:txBody>
                    <a:bodyPr/>
                    <a:lstStyle/>
                    <a:p>
                      <a:r>
                        <a:rPr lang="en-US" b="1" dirty="0" smtClean="0">
                          <a:solidFill>
                            <a:srgbClr val="0070C0"/>
                          </a:solidFill>
                        </a:rPr>
                        <a:t>19W91A0515</a:t>
                      </a:r>
                      <a:endParaRPr lang="en-IN" b="1" dirty="0">
                        <a:solidFill>
                          <a:srgbClr val="0070C0"/>
                        </a:solidFill>
                      </a:endParaRPr>
                    </a:p>
                  </a:txBody>
                  <a:tcPr/>
                </a:tc>
                <a:extLst>
                  <a:ext uri="{0D108BD9-81ED-4DB2-BD59-A6C34878D82A}">
                    <a16:rowId xmlns:a16="http://schemas.microsoft.com/office/drawing/2014/main" val="115793532"/>
                  </a:ext>
                </a:extLst>
              </a:tr>
              <a:tr h="400814">
                <a:tc>
                  <a:txBody>
                    <a:bodyPr/>
                    <a:lstStyle/>
                    <a:p>
                      <a:pPr marL="285750" indent="-285750">
                        <a:buFont typeface="Wingdings" panose="05000000000000000000" pitchFamily="2" charset="2"/>
                        <a:buChar char="§"/>
                      </a:pPr>
                      <a:r>
                        <a:rPr lang="en-US" b="1" dirty="0" smtClean="0">
                          <a:solidFill>
                            <a:srgbClr val="0070C0"/>
                          </a:solidFill>
                        </a:rPr>
                        <a:t>BASIREDDY RUDRATEJA REDDY</a:t>
                      </a:r>
                      <a:endParaRPr lang="en-IN" b="1" dirty="0">
                        <a:solidFill>
                          <a:srgbClr val="0070C0"/>
                        </a:solidFill>
                      </a:endParaRPr>
                    </a:p>
                  </a:txBody>
                  <a:tcPr/>
                </a:tc>
                <a:tc>
                  <a:txBody>
                    <a:bodyPr/>
                    <a:lstStyle/>
                    <a:p>
                      <a:r>
                        <a:rPr lang="en-US" b="1" dirty="0" smtClean="0">
                          <a:solidFill>
                            <a:srgbClr val="0070C0"/>
                          </a:solidFill>
                        </a:rPr>
                        <a:t>19W91A0529</a:t>
                      </a:r>
                      <a:endParaRPr lang="en-IN" b="1" dirty="0">
                        <a:solidFill>
                          <a:srgbClr val="0070C0"/>
                        </a:solidFill>
                      </a:endParaRPr>
                    </a:p>
                  </a:txBody>
                  <a:tcPr/>
                </a:tc>
                <a:extLst>
                  <a:ext uri="{0D108BD9-81ED-4DB2-BD59-A6C34878D82A}">
                    <a16:rowId xmlns:a16="http://schemas.microsoft.com/office/drawing/2014/main" val="1180894969"/>
                  </a:ext>
                </a:extLst>
              </a:tr>
              <a:tr h="400814">
                <a:tc>
                  <a:txBody>
                    <a:bodyPr/>
                    <a:lstStyle/>
                    <a:p>
                      <a:pPr marL="285750" indent="-285750">
                        <a:buFont typeface="Wingdings" panose="05000000000000000000" pitchFamily="2" charset="2"/>
                        <a:buChar char="§"/>
                      </a:pPr>
                      <a:r>
                        <a:rPr lang="en-GB" sz="1800" b="1" dirty="0" smtClean="0">
                          <a:solidFill>
                            <a:srgbClr val="0070C0"/>
                          </a:solidFill>
                          <a:ea typeface="+mn-lt"/>
                          <a:cs typeface="+mn-lt"/>
                        </a:rPr>
                        <a:t>BONGU SAI KIRAN</a:t>
                      </a:r>
                      <a:endParaRPr lang="en-IN" b="1" dirty="0">
                        <a:solidFill>
                          <a:srgbClr val="0070C0"/>
                        </a:solidFill>
                      </a:endParaRPr>
                    </a:p>
                  </a:txBody>
                  <a:tcPr/>
                </a:tc>
                <a:tc>
                  <a:txBody>
                    <a:bodyPr/>
                    <a:lstStyle/>
                    <a:p>
                      <a:r>
                        <a:rPr lang="en-US" b="1" dirty="0" smtClean="0">
                          <a:solidFill>
                            <a:srgbClr val="0070C0"/>
                          </a:solidFill>
                        </a:rPr>
                        <a:t>19W91A0538</a:t>
                      </a:r>
                      <a:endParaRPr lang="en-IN" b="1" dirty="0">
                        <a:solidFill>
                          <a:srgbClr val="0070C0"/>
                        </a:solidFill>
                      </a:endParaRPr>
                    </a:p>
                  </a:txBody>
                  <a:tcPr/>
                </a:tc>
                <a:extLst>
                  <a:ext uri="{0D108BD9-81ED-4DB2-BD59-A6C34878D82A}">
                    <a16:rowId xmlns:a16="http://schemas.microsoft.com/office/drawing/2014/main" val="3565304487"/>
                  </a:ext>
                </a:extLst>
              </a:tr>
              <a:tr h="400814">
                <a:tc>
                  <a:txBody>
                    <a:bodyPr/>
                    <a:lstStyle/>
                    <a:p>
                      <a:pPr marL="285750" indent="-285750">
                        <a:buFont typeface="Wingdings" panose="05000000000000000000" pitchFamily="2" charset="2"/>
                        <a:buChar char="§"/>
                      </a:pPr>
                      <a:r>
                        <a:rPr lang="en-GB" sz="1800" b="1" dirty="0" smtClean="0">
                          <a:solidFill>
                            <a:srgbClr val="0070C0"/>
                          </a:solidFill>
                          <a:ea typeface="+mn-lt"/>
                          <a:cs typeface="+mn-lt"/>
                        </a:rPr>
                        <a:t>CHEPURI SHYNITHA   </a:t>
                      </a:r>
                      <a:endParaRPr lang="en-IN" b="1" dirty="0">
                        <a:solidFill>
                          <a:srgbClr val="0070C0"/>
                        </a:solidFill>
                      </a:endParaRPr>
                    </a:p>
                  </a:txBody>
                  <a:tcPr/>
                </a:tc>
                <a:tc>
                  <a:txBody>
                    <a:bodyPr/>
                    <a:lstStyle/>
                    <a:p>
                      <a:r>
                        <a:rPr lang="en-US" b="1" dirty="0" smtClean="0">
                          <a:solidFill>
                            <a:srgbClr val="0070C0"/>
                          </a:solidFill>
                        </a:rPr>
                        <a:t>19W91A0548</a:t>
                      </a:r>
                      <a:endParaRPr lang="en-IN" b="1" dirty="0">
                        <a:solidFill>
                          <a:srgbClr val="0070C0"/>
                        </a:solidFill>
                      </a:endParaRPr>
                    </a:p>
                  </a:txBody>
                  <a:tcPr/>
                </a:tc>
                <a:extLst>
                  <a:ext uri="{0D108BD9-81ED-4DB2-BD59-A6C34878D82A}">
                    <a16:rowId xmlns:a16="http://schemas.microsoft.com/office/drawing/2014/main" val="4063574598"/>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929314732"/>
              </p:ext>
            </p:extLst>
          </p:nvPr>
        </p:nvGraphicFramePr>
        <p:xfrm>
          <a:off x="1867988" y="5669279"/>
          <a:ext cx="8292011" cy="1042414"/>
        </p:xfrm>
        <a:graphic>
          <a:graphicData uri="http://schemas.openxmlformats.org/drawingml/2006/table">
            <a:tbl>
              <a:tblPr firstRow="1" bandRow="1">
                <a:tableStyleId>{2D5ABB26-0587-4C30-8999-92F81FD0307C}</a:tableStyleId>
              </a:tblPr>
              <a:tblGrid>
                <a:gridCol w="8292011">
                  <a:extLst>
                    <a:ext uri="{9D8B030D-6E8A-4147-A177-3AD203B41FA5}">
                      <a16:colId xmlns:a16="http://schemas.microsoft.com/office/drawing/2014/main" val="2451926392"/>
                    </a:ext>
                  </a:extLst>
                </a:gridCol>
              </a:tblGrid>
              <a:tr h="338327">
                <a:tc>
                  <a:txBody>
                    <a:bodyPr/>
                    <a:lstStyle/>
                    <a:p>
                      <a:r>
                        <a:rPr lang="en-US" sz="1800" b="1" kern="1200" dirty="0" smtClean="0">
                          <a:solidFill>
                            <a:srgbClr val="FF0000"/>
                          </a:solidFill>
                          <a:latin typeface="Century Gothic"/>
                          <a:ea typeface="+mn-ea"/>
                          <a:cs typeface="+mn-cs"/>
                        </a:rPr>
                        <a:t>UNDER THE ESTEEMED GUIDANCE OF</a:t>
                      </a:r>
                      <a:r>
                        <a:rPr lang="en-US" sz="1800" b="1" dirty="0" smtClean="0">
                          <a:solidFill>
                            <a:srgbClr val="FF0000"/>
                          </a:solidFill>
                          <a:latin typeface="Century Gothic"/>
                        </a:rPr>
                        <a:t> </a:t>
                      </a:r>
                      <a:r>
                        <a:rPr lang="en-US" sz="1800" b="1" kern="1200" dirty="0" smtClean="0">
                          <a:solidFill>
                            <a:srgbClr val="FF0000"/>
                          </a:solidFill>
                          <a:latin typeface="Century Gothic"/>
                          <a:ea typeface="+mn-ea"/>
                          <a:cs typeface="+mn-cs"/>
                        </a:rPr>
                        <a:t> :</a:t>
                      </a:r>
                      <a:r>
                        <a:rPr lang="en-US" sz="1800" b="1" dirty="0" smtClean="0">
                          <a:solidFill>
                            <a:srgbClr val="FF0000"/>
                          </a:solidFill>
                          <a:latin typeface="Century Gothic"/>
                        </a:rPr>
                        <a:t> </a:t>
                      </a:r>
                      <a:endParaRPr lang="en-IN" dirty="0">
                        <a:solidFill>
                          <a:srgbClr val="FF0000"/>
                        </a:solidFill>
                      </a:endParaRPr>
                    </a:p>
                  </a:txBody>
                  <a:tcPr/>
                </a:tc>
                <a:extLst>
                  <a:ext uri="{0D108BD9-81ED-4DB2-BD59-A6C34878D82A}">
                    <a16:rowId xmlns:a16="http://schemas.microsoft.com/office/drawing/2014/main" val="2007594700"/>
                  </a:ext>
                </a:extLst>
              </a:tr>
              <a:tr h="338327">
                <a:tc>
                  <a:txBody>
                    <a:bodyPr/>
                    <a:lstStyle/>
                    <a:p>
                      <a:r>
                        <a:rPr lang="en-US" sz="1600" b="1" kern="1200" dirty="0" smtClean="0">
                          <a:solidFill>
                            <a:srgbClr val="0070C0"/>
                          </a:solidFill>
                          <a:latin typeface="Century Gothic"/>
                          <a:ea typeface="+mn-ea"/>
                          <a:cs typeface="+mn-cs"/>
                        </a:rPr>
                        <a:t>Mr. M NAGENDRA </a:t>
                      </a:r>
                      <a:r>
                        <a:rPr lang="en-US" sz="1600" b="1" dirty="0" smtClean="0">
                          <a:solidFill>
                            <a:srgbClr val="0070C0"/>
                          </a:solidFill>
                          <a:latin typeface="Century Gothic"/>
                        </a:rPr>
                        <a:t>RAO </a:t>
                      </a:r>
                      <a:endParaRPr lang="en-IN" sz="1600" dirty="0">
                        <a:solidFill>
                          <a:srgbClr val="0070C0"/>
                        </a:solidFill>
                      </a:endParaRPr>
                    </a:p>
                  </a:txBody>
                  <a:tcPr/>
                </a:tc>
                <a:extLst>
                  <a:ext uri="{0D108BD9-81ED-4DB2-BD59-A6C34878D82A}">
                    <a16:rowId xmlns:a16="http://schemas.microsoft.com/office/drawing/2014/main" val="17582514"/>
                  </a:ext>
                </a:extLst>
              </a:tr>
              <a:tr h="338327">
                <a:tc>
                  <a:txBody>
                    <a:bodyPr/>
                    <a:lstStyle/>
                    <a:p>
                      <a:r>
                        <a:rPr lang="en-US" sz="1600" b="1" dirty="0" smtClean="0">
                          <a:solidFill>
                            <a:srgbClr val="0070C0"/>
                          </a:solidFill>
                          <a:latin typeface="Century Gothic"/>
                        </a:rPr>
                        <a:t>ASSISTANT</a:t>
                      </a:r>
                      <a:r>
                        <a:rPr lang="en-US" sz="1600" b="1" kern="1200" dirty="0" smtClean="0">
                          <a:solidFill>
                            <a:srgbClr val="0070C0"/>
                          </a:solidFill>
                          <a:latin typeface="Century Gothic"/>
                          <a:ea typeface="+mn-ea"/>
                          <a:cs typeface="+mn-cs"/>
                        </a:rPr>
                        <a:t> PROFESSOR, CSE</a:t>
                      </a:r>
                      <a:r>
                        <a:rPr lang="en-US" sz="1600" b="1" dirty="0" smtClean="0">
                          <a:solidFill>
                            <a:srgbClr val="0070C0"/>
                          </a:solidFill>
                          <a:latin typeface="Century Gothic"/>
                        </a:rPr>
                        <a:t> </a:t>
                      </a:r>
                      <a:endParaRPr lang="en-IN" sz="1600" dirty="0">
                        <a:solidFill>
                          <a:srgbClr val="0070C0"/>
                        </a:solidFill>
                      </a:endParaRPr>
                    </a:p>
                  </a:txBody>
                  <a:tcPr/>
                </a:tc>
                <a:extLst>
                  <a:ext uri="{0D108BD9-81ED-4DB2-BD59-A6C34878D82A}">
                    <a16:rowId xmlns:a16="http://schemas.microsoft.com/office/drawing/2014/main" val="2217861292"/>
                  </a:ext>
                </a:extLst>
              </a:tr>
            </a:tbl>
          </a:graphicData>
        </a:graphic>
      </p:graphicFrame>
    </p:spTree>
    <p:extLst>
      <p:ext uri="{BB962C8B-B14F-4D97-AF65-F5344CB8AC3E}">
        <p14:creationId xmlns:p14="http://schemas.microsoft.com/office/powerpoint/2010/main" val="3059492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822960"/>
          </a:xfrm>
        </p:spPr>
        <p:txBody>
          <a:bodyPr>
            <a:normAutofit fontScale="90000"/>
          </a:bodyPr>
          <a:lstStyle/>
          <a:p>
            <a:pPr marL="342900" indent="-342900"/>
            <a:r>
              <a:rPr lang="en-IN" sz="3600" b="1" dirty="0" smtClean="0">
                <a:solidFill>
                  <a:srgbClr val="FF0000"/>
                </a:solidFill>
                <a:latin typeface="+mn-lt"/>
              </a:rPr>
              <a:t>USE CASE DIAGRAM</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961767761"/>
              </p:ext>
            </p:extLst>
          </p:nvPr>
        </p:nvGraphicFramePr>
        <p:xfrm>
          <a:off x="838200" y="862150"/>
          <a:ext cx="10515600" cy="5172890"/>
        </p:xfrm>
        <a:graphic>
          <a:graphicData uri="http://schemas.openxmlformats.org/drawingml/2006/table">
            <a:tbl>
              <a:tblPr firstRow="1" bandRow="1">
                <a:tableStyleId>{5940675A-B579-460E-94D1-54222C63F5DA}</a:tableStyleId>
              </a:tblPr>
              <a:tblGrid>
                <a:gridCol w="5935133">
                  <a:extLst>
                    <a:ext uri="{9D8B030D-6E8A-4147-A177-3AD203B41FA5}">
                      <a16:colId xmlns:a16="http://schemas.microsoft.com/office/drawing/2014/main" val="339204564"/>
                    </a:ext>
                  </a:extLst>
                </a:gridCol>
                <a:gridCol w="4580467">
                  <a:extLst>
                    <a:ext uri="{9D8B030D-6E8A-4147-A177-3AD203B41FA5}">
                      <a16:colId xmlns:a16="http://schemas.microsoft.com/office/drawing/2014/main" val="3895073914"/>
                    </a:ext>
                  </a:extLst>
                </a:gridCol>
              </a:tblGrid>
              <a:tr h="5172890">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4256177097"/>
                  </a:ext>
                </a:extLst>
              </a:tr>
            </a:tbl>
          </a:graphicData>
        </a:graphic>
      </p:graphicFrame>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925688" y="1685110"/>
            <a:ext cx="5633155" cy="3657599"/>
          </a:xfrm>
          <a:prstGeom prst="rect">
            <a:avLst/>
          </a:prstGeom>
        </p:spPr>
      </p:pic>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6975566" y="1415534"/>
            <a:ext cx="4284618" cy="3822510"/>
          </a:xfrm>
          <a:prstGeom prst="rect">
            <a:avLst/>
          </a:prstGeom>
        </p:spPr>
      </p:pic>
      <p:sp>
        <p:nvSpPr>
          <p:cNvPr id="12" name="Rectangle 11"/>
          <p:cNvSpPr/>
          <p:nvPr/>
        </p:nvSpPr>
        <p:spPr>
          <a:xfrm>
            <a:off x="2599510" y="3244334"/>
            <a:ext cx="4726956" cy="369332"/>
          </a:xfrm>
          <a:prstGeom prst="rect">
            <a:avLst/>
          </a:prstGeom>
        </p:spPr>
        <p:txBody>
          <a:bodyPr wrap="square">
            <a:spAutoFit/>
          </a:bodyPr>
          <a:lstStyle/>
          <a:p>
            <a:endParaRPr lang="en-IN" dirty="0"/>
          </a:p>
        </p:txBody>
      </p:sp>
      <p:sp>
        <p:nvSpPr>
          <p:cNvPr id="3" name="TextBox 2"/>
          <p:cNvSpPr txBox="1"/>
          <p:nvPr/>
        </p:nvSpPr>
        <p:spPr>
          <a:xfrm>
            <a:off x="2754489" y="5655733"/>
            <a:ext cx="3533422" cy="369332"/>
          </a:xfrm>
          <a:prstGeom prst="rect">
            <a:avLst/>
          </a:prstGeom>
          <a:noFill/>
        </p:spPr>
        <p:txBody>
          <a:bodyPr wrap="square" rtlCol="0">
            <a:spAutoFit/>
          </a:bodyPr>
          <a:lstStyle/>
          <a:p>
            <a:r>
              <a:rPr lang="en-US" dirty="0" smtClean="0"/>
              <a:t>User Use Case Diagram</a:t>
            </a:r>
            <a:endParaRPr lang="en-IN" dirty="0"/>
          </a:p>
        </p:txBody>
      </p:sp>
      <p:sp>
        <p:nvSpPr>
          <p:cNvPr id="8" name="TextBox 7"/>
          <p:cNvSpPr txBox="1"/>
          <p:nvPr/>
        </p:nvSpPr>
        <p:spPr>
          <a:xfrm>
            <a:off x="7857066" y="5655733"/>
            <a:ext cx="2551289" cy="369332"/>
          </a:xfrm>
          <a:prstGeom prst="rect">
            <a:avLst/>
          </a:prstGeom>
          <a:noFill/>
        </p:spPr>
        <p:txBody>
          <a:bodyPr wrap="square" rtlCol="0">
            <a:spAutoFit/>
          </a:bodyPr>
          <a:lstStyle/>
          <a:p>
            <a:r>
              <a:rPr lang="en-US" dirty="0" smtClean="0"/>
              <a:t>Admin Use Case Diagram</a:t>
            </a:r>
            <a:endParaRPr lang="en-IN" dirty="0"/>
          </a:p>
        </p:txBody>
      </p:sp>
    </p:spTree>
    <p:extLst>
      <p:ext uri="{BB962C8B-B14F-4D97-AF65-F5344CB8AC3E}">
        <p14:creationId xmlns:p14="http://schemas.microsoft.com/office/powerpoint/2010/main" val="1606038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822960"/>
          </a:xfrm>
        </p:spPr>
        <p:txBody>
          <a:bodyPr>
            <a:normAutofit fontScale="90000"/>
          </a:bodyPr>
          <a:lstStyle/>
          <a:p>
            <a:pPr marL="342900" indent="-342900"/>
            <a:r>
              <a:rPr lang="en-IN" sz="3600" b="1" dirty="0" smtClean="0">
                <a:solidFill>
                  <a:srgbClr val="FF0000"/>
                </a:solidFill>
                <a:latin typeface="+mn-lt"/>
              </a:rPr>
              <a:t>SEQUENCE DIAGRAM</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48266" y="903112"/>
            <a:ext cx="9922933" cy="5192888"/>
          </a:xfrm>
          <a:prstGeom prst="rect">
            <a:avLst/>
          </a:prstGeom>
        </p:spPr>
      </p:pic>
      <p:sp>
        <p:nvSpPr>
          <p:cNvPr id="5" name="Content Placeholder 4"/>
          <p:cNvSpPr>
            <a:spLocks noGrp="1"/>
          </p:cNvSpPr>
          <p:nvPr>
            <p:ph idx="1"/>
          </p:nvPr>
        </p:nvSpPr>
        <p:spPr/>
        <p:txBody>
          <a:bodyPr/>
          <a:lstStyle/>
          <a:p>
            <a:pPr marL="0" indent="0">
              <a:buNone/>
            </a:pPr>
            <a:r>
              <a:rPr lang="en-US" dirty="0"/>
              <a:t> </a:t>
            </a:r>
            <a:r>
              <a:rPr lang="en-US" dirty="0" smtClean="0"/>
              <a:t>                           </a:t>
            </a:r>
            <a:endParaRPr lang="en-IN" dirty="0"/>
          </a:p>
        </p:txBody>
      </p:sp>
      <p:sp>
        <p:nvSpPr>
          <p:cNvPr id="6" name="TextBox 5"/>
          <p:cNvSpPr txBox="1"/>
          <p:nvPr/>
        </p:nvSpPr>
        <p:spPr>
          <a:xfrm>
            <a:off x="3567289" y="6096000"/>
            <a:ext cx="5034844" cy="369332"/>
          </a:xfrm>
          <a:prstGeom prst="rect">
            <a:avLst/>
          </a:prstGeom>
          <a:noFill/>
        </p:spPr>
        <p:txBody>
          <a:bodyPr wrap="square" rtlCol="0">
            <a:spAutoFit/>
          </a:bodyPr>
          <a:lstStyle/>
          <a:p>
            <a:pPr algn="ctr"/>
            <a:r>
              <a:rPr lang="en-US" dirty="0" smtClean="0"/>
              <a:t>Sequence diagram of the System</a:t>
            </a:r>
            <a:endParaRPr lang="en-IN" dirty="0"/>
          </a:p>
        </p:txBody>
      </p:sp>
    </p:spTree>
    <p:extLst>
      <p:ext uri="{BB962C8B-B14F-4D97-AF65-F5344CB8AC3E}">
        <p14:creationId xmlns:p14="http://schemas.microsoft.com/office/powerpoint/2010/main" val="1797063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822960"/>
          </a:xfrm>
        </p:spPr>
        <p:txBody>
          <a:bodyPr>
            <a:normAutofit fontScale="90000"/>
          </a:bodyPr>
          <a:lstStyle/>
          <a:p>
            <a:pPr marL="342900" indent="-342900"/>
            <a:r>
              <a:rPr lang="en-IN" sz="3600" b="1" dirty="0" smtClean="0">
                <a:solidFill>
                  <a:srgbClr val="FF0000"/>
                </a:solidFill>
                <a:latin typeface="+mn-lt"/>
              </a:rPr>
              <a:t>COLLABORATION DIAGRAM</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5" name="Content Placeholder 4"/>
          <p:cNvSpPr>
            <a:spLocks noGrp="1"/>
          </p:cNvSpPr>
          <p:nvPr>
            <p:ph idx="1"/>
          </p:nvPr>
        </p:nvSpPr>
        <p:spPr/>
        <p:txBody>
          <a:bodyPr/>
          <a:lstStyle/>
          <a:p>
            <a:pPr marL="0" indent="0">
              <a:buNone/>
            </a:pPr>
            <a:r>
              <a:rPr lang="en-US" dirty="0"/>
              <a:t> </a:t>
            </a:r>
            <a:r>
              <a:rPr lang="en-US" dirty="0" smtClean="0"/>
              <a:t>                           </a:t>
            </a:r>
            <a:endParaRPr lang="en-IN"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083733" y="1049868"/>
            <a:ext cx="10024534" cy="5127095"/>
          </a:xfrm>
          <a:prstGeom prst="rect">
            <a:avLst/>
          </a:prstGeom>
        </p:spPr>
      </p:pic>
      <p:sp>
        <p:nvSpPr>
          <p:cNvPr id="3" name="TextBox 2"/>
          <p:cNvSpPr txBox="1"/>
          <p:nvPr/>
        </p:nvSpPr>
        <p:spPr>
          <a:xfrm>
            <a:off x="3793067" y="5994400"/>
            <a:ext cx="4526844" cy="372533"/>
          </a:xfrm>
          <a:prstGeom prst="rect">
            <a:avLst/>
          </a:prstGeom>
          <a:noFill/>
        </p:spPr>
        <p:txBody>
          <a:bodyPr wrap="square" rtlCol="0">
            <a:spAutoFit/>
          </a:bodyPr>
          <a:lstStyle/>
          <a:p>
            <a:pPr algn="ctr"/>
            <a:r>
              <a:rPr lang="en-US" dirty="0" smtClean="0"/>
              <a:t>Collaboration diagram of the System</a:t>
            </a:r>
            <a:endParaRPr lang="en-IN" dirty="0"/>
          </a:p>
        </p:txBody>
      </p:sp>
    </p:spTree>
    <p:extLst>
      <p:ext uri="{BB962C8B-B14F-4D97-AF65-F5344CB8AC3E}">
        <p14:creationId xmlns:p14="http://schemas.microsoft.com/office/powerpoint/2010/main" val="1216396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822960"/>
          </a:xfrm>
        </p:spPr>
        <p:txBody>
          <a:bodyPr>
            <a:normAutofit fontScale="90000"/>
          </a:bodyPr>
          <a:lstStyle/>
          <a:p>
            <a:pPr marL="342900" indent="-342900"/>
            <a:r>
              <a:rPr lang="en-IN" sz="3600" b="1" dirty="0" smtClean="0">
                <a:solidFill>
                  <a:srgbClr val="FF0000"/>
                </a:solidFill>
                <a:latin typeface="+mn-lt"/>
              </a:rPr>
              <a:t>ACTIVITY DIAGRAM</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4227338036"/>
              </p:ext>
            </p:extLst>
          </p:nvPr>
        </p:nvGraphicFramePr>
        <p:xfrm>
          <a:off x="838200" y="862150"/>
          <a:ext cx="10515600" cy="5719272"/>
        </p:xfrm>
        <a:graphic>
          <a:graphicData uri="http://schemas.openxmlformats.org/drawingml/2006/table">
            <a:tbl>
              <a:tblPr firstRow="1" bandRow="1">
                <a:tableStyleId>{5940675A-B579-460E-94D1-54222C63F5DA}</a:tableStyleId>
              </a:tblPr>
              <a:tblGrid>
                <a:gridCol w="5438422">
                  <a:extLst>
                    <a:ext uri="{9D8B030D-6E8A-4147-A177-3AD203B41FA5}">
                      <a16:colId xmlns:a16="http://schemas.microsoft.com/office/drawing/2014/main" val="339204564"/>
                    </a:ext>
                  </a:extLst>
                </a:gridCol>
                <a:gridCol w="5077178">
                  <a:extLst>
                    <a:ext uri="{9D8B030D-6E8A-4147-A177-3AD203B41FA5}">
                      <a16:colId xmlns:a16="http://schemas.microsoft.com/office/drawing/2014/main" val="3895073914"/>
                    </a:ext>
                  </a:extLst>
                </a:gridCol>
              </a:tblGrid>
              <a:tr h="5719272">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4256177097"/>
                  </a:ext>
                </a:extLst>
              </a:tr>
            </a:tbl>
          </a:graphicData>
        </a:graphic>
      </p:graphicFrame>
      <p:sp>
        <p:nvSpPr>
          <p:cNvPr id="12" name="Rectangle 11"/>
          <p:cNvSpPr/>
          <p:nvPr/>
        </p:nvSpPr>
        <p:spPr>
          <a:xfrm>
            <a:off x="2599510" y="3244334"/>
            <a:ext cx="4726956" cy="369332"/>
          </a:xfrm>
          <a:prstGeom prst="rect">
            <a:avLst/>
          </a:prstGeom>
        </p:spPr>
        <p:txBody>
          <a:bodyPr wrap="square">
            <a:spAutoFit/>
          </a:bodyPr>
          <a:lstStyle/>
          <a:p>
            <a:endParaRPr lang="en-IN" dirty="0"/>
          </a:p>
        </p:txBody>
      </p:sp>
      <p:pic>
        <p:nvPicPr>
          <p:cNvPr id="13" name="Picture 12" descr="C:\Users\Sys 12\Downloads\cyber act user.png"/>
          <p:cNvPicPr/>
          <p:nvPr/>
        </p:nvPicPr>
        <p:blipFill>
          <a:blip r:embed="rId2">
            <a:extLst>
              <a:ext uri="{28A0092B-C50C-407E-A947-70E740481C1C}">
                <a14:useLocalDpi xmlns:a14="http://schemas.microsoft.com/office/drawing/2010/main" val="0"/>
              </a:ext>
            </a:extLst>
          </a:blip>
          <a:srcRect/>
          <a:stretch>
            <a:fillRect/>
          </a:stretch>
        </p:blipFill>
        <p:spPr bwMode="auto">
          <a:xfrm>
            <a:off x="1027289" y="1004711"/>
            <a:ext cx="5034844" cy="4752622"/>
          </a:xfrm>
          <a:prstGeom prst="rect">
            <a:avLst/>
          </a:prstGeom>
          <a:noFill/>
          <a:ln>
            <a:noFill/>
          </a:ln>
        </p:spPr>
      </p:pic>
      <p:pic>
        <p:nvPicPr>
          <p:cNvPr id="14" name="Picture 13" descr="C:\Users\Sys 12\Downloads\cyber act admin.png"/>
          <p:cNvPicPr/>
          <p:nvPr/>
        </p:nvPicPr>
        <p:blipFill>
          <a:blip r:embed="rId3">
            <a:extLst>
              <a:ext uri="{28A0092B-C50C-407E-A947-70E740481C1C}">
                <a14:useLocalDpi xmlns:a14="http://schemas.microsoft.com/office/drawing/2010/main" val="0"/>
              </a:ext>
            </a:extLst>
          </a:blip>
          <a:srcRect/>
          <a:stretch>
            <a:fillRect/>
          </a:stretch>
        </p:blipFill>
        <p:spPr bwMode="auto">
          <a:xfrm>
            <a:off x="6479823" y="1004710"/>
            <a:ext cx="4459110" cy="4752623"/>
          </a:xfrm>
          <a:prstGeom prst="rect">
            <a:avLst/>
          </a:prstGeom>
          <a:noFill/>
          <a:ln>
            <a:noFill/>
          </a:ln>
        </p:spPr>
      </p:pic>
      <p:sp>
        <p:nvSpPr>
          <p:cNvPr id="4" name="TextBox 3"/>
          <p:cNvSpPr txBox="1"/>
          <p:nvPr/>
        </p:nvSpPr>
        <p:spPr>
          <a:xfrm>
            <a:off x="1411112" y="5926667"/>
            <a:ext cx="4210756" cy="369332"/>
          </a:xfrm>
          <a:prstGeom prst="rect">
            <a:avLst/>
          </a:prstGeom>
          <a:noFill/>
        </p:spPr>
        <p:txBody>
          <a:bodyPr wrap="square" rtlCol="0">
            <a:spAutoFit/>
          </a:bodyPr>
          <a:lstStyle/>
          <a:p>
            <a:pPr algn="ctr"/>
            <a:r>
              <a:rPr lang="en-US" dirty="0" smtClean="0"/>
              <a:t>User Activity Diagram</a:t>
            </a:r>
            <a:endParaRPr lang="en-IN" dirty="0"/>
          </a:p>
        </p:txBody>
      </p:sp>
      <p:sp>
        <p:nvSpPr>
          <p:cNvPr id="15" name="TextBox 14"/>
          <p:cNvSpPr txBox="1"/>
          <p:nvPr/>
        </p:nvSpPr>
        <p:spPr>
          <a:xfrm flipH="1">
            <a:off x="6637865" y="5926667"/>
            <a:ext cx="4176889" cy="369332"/>
          </a:xfrm>
          <a:prstGeom prst="rect">
            <a:avLst/>
          </a:prstGeom>
          <a:noFill/>
        </p:spPr>
        <p:txBody>
          <a:bodyPr wrap="square" rtlCol="0">
            <a:spAutoFit/>
          </a:bodyPr>
          <a:lstStyle/>
          <a:p>
            <a:pPr algn="ctr"/>
            <a:r>
              <a:rPr lang="en-US" dirty="0" smtClean="0"/>
              <a:t>Admin Activity Diagram</a:t>
            </a:r>
            <a:endParaRPr lang="en-IN" dirty="0"/>
          </a:p>
        </p:txBody>
      </p:sp>
    </p:spTree>
    <p:extLst>
      <p:ext uri="{BB962C8B-B14F-4D97-AF65-F5344CB8AC3E}">
        <p14:creationId xmlns:p14="http://schemas.microsoft.com/office/powerpoint/2010/main" val="394367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822960"/>
          </a:xfrm>
        </p:spPr>
        <p:txBody>
          <a:bodyPr>
            <a:normAutofit fontScale="90000"/>
          </a:bodyPr>
          <a:lstStyle/>
          <a:p>
            <a:pPr marL="342900" indent="-342900"/>
            <a:r>
              <a:rPr lang="en-IN" sz="4000" b="1" dirty="0" smtClean="0">
                <a:solidFill>
                  <a:srgbClr val="0070C0"/>
                </a:solidFill>
                <a:latin typeface="+mn-lt"/>
              </a:rPr>
              <a:t>MODULES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graphicFrame>
        <p:nvGraphicFramePr>
          <p:cNvPr id="13" name="Content Placeholder 7"/>
          <p:cNvGraphicFramePr>
            <a:graphicFrameLocks noGrp="1"/>
          </p:cNvGraphicFramePr>
          <p:nvPr>
            <p:ph idx="1"/>
            <p:extLst>
              <p:ext uri="{D42A27DB-BD31-4B8C-83A1-F6EECF244321}">
                <p14:modId xmlns:p14="http://schemas.microsoft.com/office/powerpoint/2010/main" val="746167046"/>
              </p:ext>
            </p:extLst>
          </p:nvPr>
        </p:nvGraphicFramePr>
        <p:xfrm>
          <a:off x="838200" y="1188720"/>
          <a:ext cx="10515600" cy="4988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3964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822960"/>
          </a:xfrm>
        </p:spPr>
        <p:txBody>
          <a:bodyPr>
            <a:normAutofit fontScale="90000"/>
          </a:bodyPr>
          <a:lstStyle/>
          <a:p>
            <a:pPr marL="342900" indent="-342900"/>
            <a:r>
              <a:rPr lang="en-IN" sz="4000" b="1" dirty="0" smtClean="0">
                <a:solidFill>
                  <a:srgbClr val="0070C0"/>
                </a:solidFill>
                <a:latin typeface="+mn-lt"/>
              </a:rPr>
              <a:t>MODULES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200" y="824088"/>
            <a:ext cx="10515600" cy="5825067"/>
          </a:xfrm>
        </p:spPr>
        <p:txBody>
          <a:bodyPr>
            <a:normAutofit/>
          </a:bodyPr>
          <a:lstStyle/>
          <a:p>
            <a:pPr marL="0" indent="0" algn="just">
              <a:lnSpc>
                <a:spcPct val="100000"/>
              </a:lnSpc>
              <a:buNone/>
            </a:pPr>
            <a:r>
              <a:rPr lang="en-US" sz="2000" b="1" dirty="0" smtClean="0">
                <a:solidFill>
                  <a:srgbClr val="FF0000"/>
                </a:solidFill>
              </a:rPr>
              <a:t>1. CYBER ANALYSIS</a:t>
            </a:r>
          </a:p>
          <a:p>
            <a:pPr algn="just">
              <a:lnSpc>
                <a:spcPct val="150000"/>
              </a:lnSpc>
              <a:buFont typeface="Wingdings" panose="05000000000000000000" pitchFamily="2" charset="2"/>
              <a:buChar char="q"/>
            </a:pPr>
            <a:r>
              <a:rPr lang="en-US" sz="1800" dirty="0" smtClean="0"/>
              <a:t>It is a </a:t>
            </a:r>
            <a:r>
              <a:rPr lang="en-US" sz="1800" dirty="0"/>
              <a:t>process in which the knowledge of internal and </a:t>
            </a:r>
            <a:r>
              <a:rPr lang="en-US" sz="1800" dirty="0" smtClean="0"/>
              <a:t>external information </a:t>
            </a:r>
            <a:r>
              <a:rPr lang="en-US" sz="1800" dirty="0"/>
              <a:t>vulnerabilities pertinent to a particular organization is matched </a:t>
            </a:r>
            <a:r>
              <a:rPr lang="en-US" sz="1800" dirty="0" smtClean="0"/>
              <a:t>against real-world </a:t>
            </a:r>
            <a:r>
              <a:rPr lang="en-US" sz="1800" dirty="0"/>
              <a:t>cyber-attacks</a:t>
            </a:r>
            <a:r>
              <a:rPr lang="en-US" sz="1800" dirty="0" smtClean="0"/>
              <a:t>.</a:t>
            </a:r>
          </a:p>
          <a:p>
            <a:pPr algn="just">
              <a:lnSpc>
                <a:spcPct val="150000"/>
              </a:lnSpc>
              <a:buFont typeface="Wingdings" panose="05000000000000000000" pitchFamily="2" charset="2"/>
              <a:buChar char="q"/>
            </a:pPr>
            <a:r>
              <a:rPr lang="en-US" sz="1800" dirty="0"/>
              <a:t>this </a:t>
            </a:r>
            <a:r>
              <a:rPr lang="en-US" sz="1800" dirty="0" smtClean="0"/>
              <a:t>threat-oriented approach </a:t>
            </a:r>
            <a:r>
              <a:rPr lang="en-US" sz="1800" dirty="0"/>
              <a:t>to combating cyber-attacks represents a smooth transition from a state </a:t>
            </a:r>
            <a:r>
              <a:rPr lang="en-US" sz="1800" dirty="0" smtClean="0"/>
              <a:t>of reactive </a:t>
            </a:r>
            <a:r>
              <a:rPr lang="en-US" sz="1800" dirty="0"/>
              <a:t>security to a state of proactive one</a:t>
            </a:r>
            <a:r>
              <a:rPr lang="en-US" sz="1800" dirty="0" smtClean="0"/>
              <a:t>.</a:t>
            </a:r>
          </a:p>
          <a:p>
            <a:pPr algn="just">
              <a:lnSpc>
                <a:spcPct val="150000"/>
              </a:lnSpc>
              <a:buFont typeface="Wingdings" panose="05000000000000000000" pitchFamily="2" charset="2"/>
              <a:buChar char="q"/>
            </a:pPr>
            <a:r>
              <a:rPr lang="en-US" sz="1800" dirty="0"/>
              <a:t>give best practices on how to maximize the protective </a:t>
            </a:r>
            <a:r>
              <a:rPr lang="en-US" sz="1800" dirty="0" smtClean="0"/>
              <a:t>instruments</a:t>
            </a:r>
          </a:p>
          <a:p>
            <a:pPr marL="0" indent="0" algn="just">
              <a:lnSpc>
                <a:spcPct val="150000"/>
              </a:lnSpc>
              <a:buNone/>
            </a:pPr>
            <a:r>
              <a:rPr lang="en-US" sz="2000" b="1" dirty="0" smtClean="0">
                <a:solidFill>
                  <a:srgbClr val="FF0000"/>
                </a:solidFill>
              </a:rPr>
              <a:t>2. DATASET MODIFICATION</a:t>
            </a:r>
          </a:p>
          <a:p>
            <a:pPr algn="just">
              <a:lnSpc>
                <a:spcPct val="150000"/>
              </a:lnSpc>
              <a:buFont typeface="Wingdings" panose="05000000000000000000" pitchFamily="2" charset="2"/>
              <a:buChar char="q"/>
            </a:pPr>
            <a:r>
              <a:rPr lang="en-US" sz="1800" dirty="0"/>
              <a:t>If a dataset in your dashboard contains many dataset objects, you can hide </a:t>
            </a:r>
            <a:r>
              <a:rPr lang="en-US" sz="1800" dirty="0" smtClean="0"/>
              <a:t>specific dataset </a:t>
            </a:r>
            <a:r>
              <a:rPr lang="en-US" sz="1800" dirty="0"/>
              <a:t>objects from display in the Datasets panel</a:t>
            </a:r>
            <a:r>
              <a:rPr lang="en-US" sz="1800" dirty="0" smtClean="0"/>
              <a:t>.</a:t>
            </a:r>
          </a:p>
          <a:p>
            <a:pPr algn="just">
              <a:lnSpc>
                <a:spcPct val="150000"/>
              </a:lnSpc>
              <a:buFont typeface="Wingdings" panose="05000000000000000000" pitchFamily="2" charset="2"/>
              <a:buChar char="q"/>
            </a:pPr>
            <a:r>
              <a:rPr lang="en-US" sz="1800" dirty="0"/>
              <a:t>For example, if you decide </a:t>
            </a:r>
            <a:r>
              <a:rPr lang="en-US" sz="1800" dirty="0" smtClean="0"/>
              <a:t>to import </a:t>
            </a:r>
            <a:r>
              <a:rPr lang="en-US" sz="1800" dirty="0"/>
              <a:t>a large amount of data from a file, you can hide the unwanted </a:t>
            </a:r>
            <a:r>
              <a:rPr lang="en-US" sz="1800" dirty="0" smtClean="0"/>
              <a:t>attributes and metrics.</a:t>
            </a:r>
          </a:p>
          <a:p>
            <a:pPr algn="just">
              <a:lnSpc>
                <a:spcPct val="150000"/>
              </a:lnSpc>
              <a:buFont typeface="Wingdings" panose="05000000000000000000" pitchFamily="2" charset="2"/>
              <a:buChar char="q"/>
            </a:pPr>
            <a:endParaRPr lang="en-US" sz="1800" b="1" dirty="0" smtClean="0"/>
          </a:p>
          <a:p>
            <a:pPr marL="0" indent="0" algn="just">
              <a:lnSpc>
                <a:spcPct val="150000"/>
              </a:lnSpc>
              <a:buNone/>
            </a:pPr>
            <a:endParaRPr lang="en-US" sz="1800" b="1" dirty="0" smtClean="0">
              <a:solidFill>
                <a:srgbClr val="FF0000"/>
              </a:solidFill>
            </a:endParaRPr>
          </a:p>
          <a:p>
            <a:pPr marL="0" indent="0" algn="just">
              <a:lnSpc>
                <a:spcPct val="150000"/>
              </a:lnSpc>
              <a:buNone/>
            </a:pPr>
            <a:endParaRPr lang="en-US" sz="1800" b="1" dirty="0">
              <a:solidFill>
                <a:srgbClr val="FF0000"/>
              </a:solidFill>
            </a:endParaRPr>
          </a:p>
          <a:p>
            <a:pPr marL="0" indent="0" algn="just">
              <a:lnSpc>
                <a:spcPct val="150000"/>
              </a:lnSpc>
              <a:buNone/>
            </a:pPr>
            <a:endParaRPr lang="en-US" sz="1800" dirty="0" smtClean="0"/>
          </a:p>
        </p:txBody>
      </p:sp>
    </p:spTree>
    <p:extLst>
      <p:ext uri="{BB962C8B-B14F-4D97-AF65-F5344CB8AC3E}">
        <p14:creationId xmlns:p14="http://schemas.microsoft.com/office/powerpoint/2010/main" val="611222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822960"/>
          </a:xfrm>
        </p:spPr>
        <p:txBody>
          <a:bodyPr>
            <a:normAutofit fontScale="90000"/>
          </a:bodyPr>
          <a:lstStyle/>
          <a:p>
            <a:pPr marL="342900" indent="-342900"/>
            <a:r>
              <a:rPr lang="en-IN" sz="4000" b="1" dirty="0" smtClean="0">
                <a:solidFill>
                  <a:srgbClr val="0070C0"/>
                </a:solidFill>
                <a:latin typeface="+mn-lt"/>
              </a:rPr>
              <a:t>MODULES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200" y="824088"/>
            <a:ext cx="10515600" cy="5825067"/>
          </a:xfrm>
        </p:spPr>
        <p:txBody>
          <a:bodyPr>
            <a:normAutofit/>
          </a:bodyPr>
          <a:lstStyle/>
          <a:p>
            <a:pPr marL="0" indent="0" algn="just">
              <a:lnSpc>
                <a:spcPct val="100000"/>
              </a:lnSpc>
              <a:buNone/>
            </a:pPr>
            <a:r>
              <a:rPr lang="en-US" sz="2000" b="1" dirty="0" smtClean="0">
                <a:solidFill>
                  <a:srgbClr val="FF0000"/>
                </a:solidFill>
              </a:rPr>
              <a:t>3. DATA REDUCTION</a:t>
            </a:r>
          </a:p>
          <a:p>
            <a:pPr algn="just">
              <a:lnSpc>
                <a:spcPct val="150000"/>
              </a:lnSpc>
              <a:buFont typeface="Wingdings" panose="05000000000000000000" pitchFamily="2" charset="2"/>
              <a:buChar char="q"/>
            </a:pPr>
            <a:r>
              <a:rPr lang="en-US" sz="1800" dirty="0"/>
              <a:t>Improve storage efficiency through data reduction techniques and </a:t>
            </a:r>
            <a:r>
              <a:rPr lang="en-US" sz="1800" dirty="0" smtClean="0"/>
              <a:t>capacity optimization.</a:t>
            </a:r>
          </a:p>
          <a:p>
            <a:pPr algn="just">
              <a:lnSpc>
                <a:spcPct val="150000"/>
              </a:lnSpc>
              <a:buFont typeface="Wingdings" panose="05000000000000000000" pitchFamily="2" charset="2"/>
              <a:buChar char="q"/>
            </a:pPr>
            <a:r>
              <a:rPr lang="en-US" sz="1800" dirty="0" smtClean="0"/>
              <a:t>Capacity is optimized  </a:t>
            </a:r>
            <a:r>
              <a:rPr lang="en-US" sz="1800" dirty="0"/>
              <a:t>using data reduplication, compression, snapshots and </a:t>
            </a:r>
            <a:r>
              <a:rPr lang="en-US" sz="1800" dirty="0" smtClean="0"/>
              <a:t>thin provisioning.</a:t>
            </a:r>
          </a:p>
          <a:p>
            <a:pPr algn="just">
              <a:lnSpc>
                <a:spcPct val="150000"/>
              </a:lnSpc>
              <a:buFont typeface="Wingdings" panose="05000000000000000000" pitchFamily="2" charset="2"/>
              <a:buChar char="q"/>
            </a:pPr>
            <a:r>
              <a:rPr lang="en-US" sz="1800" dirty="0"/>
              <a:t>Data reduction via simply deleting unwanted or unneeded data is </a:t>
            </a:r>
            <a:r>
              <a:rPr lang="en-US" sz="1800" dirty="0" smtClean="0"/>
              <a:t>the most </a:t>
            </a:r>
            <a:r>
              <a:rPr lang="en-US" sz="1800" dirty="0"/>
              <a:t>effective way to reduce a storing’s </a:t>
            </a:r>
            <a:r>
              <a:rPr lang="en-US" sz="1800" dirty="0" smtClean="0"/>
              <a:t>data</a:t>
            </a:r>
          </a:p>
          <a:p>
            <a:pPr marL="0" lvl="0" indent="0" algn="just">
              <a:lnSpc>
                <a:spcPct val="150000"/>
              </a:lnSpc>
              <a:buNone/>
            </a:pPr>
            <a:r>
              <a:rPr lang="en-US" sz="2000" b="1" smtClean="0">
                <a:solidFill>
                  <a:srgbClr val="FF0000"/>
                </a:solidFill>
              </a:rPr>
              <a:t>4. RISK </a:t>
            </a:r>
            <a:r>
              <a:rPr lang="en-US" sz="2000" b="1" dirty="0">
                <a:solidFill>
                  <a:srgbClr val="FF0000"/>
                </a:solidFill>
              </a:rPr>
              <a:t>USER </a:t>
            </a:r>
            <a:r>
              <a:rPr lang="en-US" sz="2000" b="1" dirty="0" smtClean="0">
                <a:solidFill>
                  <a:srgbClr val="FF0000"/>
                </a:solidFill>
              </a:rPr>
              <a:t>DETECTION</a:t>
            </a:r>
          </a:p>
          <a:p>
            <a:pPr algn="just">
              <a:lnSpc>
                <a:spcPct val="150000"/>
              </a:lnSpc>
              <a:buFont typeface="Wingdings" panose="05000000000000000000" pitchFamily="2" charset="2"/>
              <a:buChar char="q"/>
            </a:pPr>
            <a:r>
              <a:rPr lang="en-US" sz="1800" dirty="0"/>
              <a:t>False alarm immunity to prevent customer </a:t>
            </a:r>
            <a:r>
              <a:rPr lang="en-US" sz="1800" dirty="0" smtClean="0"/>
              <a:t>embarrassment.</a:t>
            </a:r>
          </a:p>
          <a:p>
            <a:pPr algn="just">
              <a:lnSpc>
                <a:spcPct val="150000"/>
              </a:lnSpc>
              <a:buFont typeface="Wingdings" panose="05000000000000000000" pitchFamily="2" charset="2"/>
              <a:buChar char="q"/>
            </a:pPr>
            <a:r>
              <a:rPr lang="en-US" sz="1800" dirty="0"/>
              <a:t>High detection rate </a:t>
            </a:r>
            <a:r>
              <a:rPr lang="en-US" sz="1800" dirty="0" smtClean="0"/>
              <a:t>to protect </a:t>
            </a:r>
            <a:r>
              <a:rPr lang="en-US" sz="1800" dirty="0"/>
              <a:t>all kinds of goods from </a:t>
            </a:r>
            <a:r>
              <a:rPr lang="en-US" sz="1800" dirty="0" smtClean="0"/>
              <a:t>theft.</a:t>
            </a:r>
          </a:p>
          <a:p>
            <a:pPr algn="just">
              <a:lnSpc>
                <a:spcPct val="150000"/>
              </a:lnSpc>
              <a:buFont typeface="Wingdings" panose="05000000000000000000" pitchFamily="2" charset="2"/>
              <a:buChar char="q"/>
            </a:pPr>
            <a:r>
              <a:rPr lang="en-US" sz="1800" dirty="0"/>
              <a:t>Wide-exit coverage offers greater </a:t>
            </a:r>
            <a:r>
              <a:rPr lang="en-US" sz="1800" dirty="0" smtClean="0"/>
              <a:t>flexibility for </a:t>
            </a:r>
            <a:r>
              <a:rPr lang="en-US" sz="1800" dirty="0"/>
              <a:t>entrance/exit </a:t>
            </a:r>
            <a:r>
              <a:rPr lang="en-US" sz="1800" dirty="0" smtClean="0"/>
              <a:t>layouts.</a:t>
            </a:r>
          </a:p>
          <a:p>
            <a:pPr algn="just">
              <a:lnSpc>
                <a:spcPct val="150000"/>
              </a:lnSpc>
              <a:buFont typeface="Wingdings" panose="05000000000000000000" pitchFamily="2" charset="2"/>
              <a:buChar char="q"/>
            </a:pPr>
            <a:r>
              <a:rPr lang="en-US" sz="1800" dirty="0"/>
              <a:t>Sophisticated digital controller technology for optimum system performance.</a:t>
            </a:r>
          </a:p>
          <a:p>
            <a:pPr marL="0" indent="0" algn="just">
              <a:lnSpc>
                <a:spcPct val="150000"/>
              </a:lnSpc>
              <a:buNone/>
            </a:pPr>
            <a:r>
              <a:rPr lang="en-US" sz="1800" dirty="0" smtClean="0"/>
              <a:t>.</a:t>
            </a:r>
          </a:p>
          <a:p>
            <a:pPr algn="just">
              <a:lnSpc>
                <a:spcPct val="150000"/>
              </a:lnSpc>
              <a:buFont typeface="Wingdings" panose="05000000000000000000" pitchFamily="2" charset="2"/>
              <a:buChar char="q"/>
            </a:pPr>
            <a:endParaRPr lang="en-US" sz="1800" b="1" dirty="0" smtClean="0"/>
          </a:p>
          <a:p>
            <a:pPr marL="0" indent="0" algn="just">
              <a:lnSpc>
                <a:spcPct val="150000"/>
              </a:lnSpc>
              <a:buNone/>
            </a:pPr>
            <a:endParaRPr lang="en-US" sz="1800" b="1" dirty="0" smtClean="0">
              <a:solidFill>
                <a:srgbClr val="FF0000"/>
              </a:solidFill>
            </a:endParaRPr>
          </a:p>
          <a:p>
            <a:pPr marL="0" indent="0" algn="just">
              <a:lnSpc>
                <a:spcPct val="150000"/>
              </a:lnSpc>
              <a:buNone/>
            </a:pPr>
            <a:endParaRPr lang="en-US" sz="1800" b="1" dirty="0">
              <a:solidFill>
                <a:srgbClr val="FF0000"/>
              </a:solidFill>
            </a:endParaRPr>
          </a:p>
          <a:p>
            <a:pPr marL="0" indent="0" algn="just">
              <a:lnSpc>
                <a:spcPct val="150000"/>
              </a:lnSpc>
              <a:buNone/>
            </a:pPr>
            <a:endParaRPr lang="en-US" sz="1800" dirty="0" smtClean="0"/>
          </a:p>
        </p:txBody>
      </p:sp>
    </p:spTree>
    <p:extLst>
      <p:ext uri="{BB962C8B-B14F-4D97-AF65-F5344CB8AC3E}">
        <p14:creationId xmlns:p14="http://schemas.microsoft.com/office/powerpoint/2010/main" val="1072034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0"/>
            <a:ext cx="10706100" cy="1104377"/>
          </a:xfrm>
        </p:spPr>
        <p:txBody>
          <a:bodyPr>
            <a:normAutofit/>
          </a:bodyPr>
          <a:lstStyle/>
          <a:p>
            <a:pPr marL="342900" indent="-342900"/>
            <a:r>
              <a:rPr lang="en-IN" sz="3200" b="1" dirty="0" smtClean="0">
                <a:solidFill>
                  <a:srgbClr val="0070C0"/>
                </a:solidFill>
                <a:latin typeface="+mn-lt"/>
              </a:rPr>
              <a:t>CODE EXPLANATION</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647699" y="483326"/>
            <a:ext cx="10978243" cy="6165829"/>
          </a:xfrm>
        </p:spPr>
        <p:txBody>
          <a:bodyPr>
            <a:normAutofit lnSpcReduction="10000"/>
          </a:bodyPr>
          <a:lstStyle/>
          <a:p>
            <a:pPr marL="0" indent="0" algn="just">
              <a:lnSpc>
                <a:spcPct val="100000"/>
              </a:lnSpc>
              <a:buNone/>
            </a:pPr>
            <a:r>
              <a:rPr lang="en-US" sz="2000" b="1" dirty="0">
                <a:solidFill>
                  <a:srgbClr val="FF0000"/>
                </a:solidFill>
              </a:rPr>
              <a:t> </a:t>
            </a:r>
            <a:r>
              <a:rPr lang="en-US" sz="2000" b="1" dirty="0" smtClean="0">
                <a:solidFill>
                  <a:srgbClr val="FF0000"/>
                </a:solidFill>
              </a:rPr>
              <a:t>MACHINE LEARNING TECHNIQUES AND ALGORITHM USED</a:t>
            </a:r>
          </a:p>
          <a:p>
            <a:pPr algn="just">
              <a:lnSpc>
                <a:spcPct val="100000"/>
              </a:lnSpc>
              <a:buFont typeface="Wingdings" panose="05000000000000000000" pitchFamily="2" charset="2"/>
              <a:buChar char="q"/>
            </a:pPr>
            <a:r>
              <a:rPr lang="en-US" sz="2000" b="1" dirty="0" smtClean="0">
                <a:solidFill>
                  <a:srgbClr val="0070C0"/>
                </a:solidFill>
              </a:rPr>
              <a:t>MACHINE LEARNING</a:t>
            </a:r>
          </a:p>
          <a:p>
            <a:pPr algn="just">
              <a:lnSpc>
                <a:spcPct val="150000"/>
              </a:lnSpc>
              <a:buFont typeface="Wingdings" panose="05000000000000000000" pitchFamily="2" charset="2"/>
              <a:buChar char="Ø"/>
            </a:pPr>
            <a:r>
              <a:rPr lang="en-US" sz="1800" dirty="0"/>
              <a:t>Machine Learning is said as a subset of artificial intelligence that is </a:t>
            </a:r>
            <a:r>
              <a:rPr lang="en-US" sz="1800" dirty="0" smtClean="0"/>
              <a:t>mainly concerned </a:t>
            </a:r>
            <a:r>
              <a:rPr lang="en-US" sz="1800" dirty="0"/>
              <a:t>with the development of algorithms which allow a computer to learn </a:t>
            </a:r>
            <a:r>
              <a:rPr lang="en-US" sz="1800" dirty="0" smtClean="0"/>
              <a:t>from the </a:t>
            </a:r>
            <a:r>
              <a:rPr lang="en-US" sz="1800" dirty="0"/>
              <a:t>data and past experiences on their own</a:t>
            </a:r>
            <a:r>
              <a:rPr lang="en-US" sz="1800" dirty="0" smtClean="0"/>
              <a:t>.</a:t>
            </a:r>
          </a:p>
          <a:p>
            <a:pPr algn="just">
              <a:lnSpc>
                <a:spcPct val="150000"/>
              </a:lnSpc>
              <a:buFont typeface="Wingdings" panose="05000000000000000000" pitchFamily="2" charset="2"/>
              <a:buChar char="Ø"/>
            </a:pPr>
            <a:r>
              <a:rPr lang="en-US" sz="1800" dirty="0" smtClean="0"/>
              <a:t>It brings computer science </a:t>
            </a:r>
            <a:r>
              <a:rPr lang="en-US" sz="1800" dirty="0"/>
              <a:t>and statistics together for creating predictive </a:t>
            </a:r>
            <a:r>
              <a:rPr lang="en-US" sz="1800" dirty="0" smtClean="0"/>
              <a:t>models and it also constructs </a:t>
            </a:r>
            <a:r>
              <a:rPr lang="en-US" sz="1800" dirty="0"/>
              <a:t>or uses the algorithms that learn from historical data</a:t>
            </a:r>
            <a:r>
              <a:rPr lang="en-US" sz="1800" dirty="0" smtClean="0"/>
              <a:t>.</a:t>
            </a:r>
          </a:p>
          <a:p>
            <a:pPr algn="just">
              <a:lnSpc>
                <a:spcPct val="150000"/>
              </a:lnSpc>
              <a:buFont typeface="Wingdings" panose="05000000000000000000" pitchFamily="2" charset="2"/>
              <a:buChar char="Ø"/>
            </a:pPr>
            <a:r>
              <a:rPr lang="en-US" sz="1800" dirty="0"/>
              <a:t>It learns from historical data, builds the prediction models, and </a:t>
            </a:r>
            <a:r>
              <a:rPr lang="en-US" sz="1800" dirty="0" smtClean="0"/>
              <a:t>whenever it </a:t>
            </a:r>
            <a:r>
              <a:rPr lang="en-US" sz="1800" dirty="0"/>
              <a:t>receives new data, predicts the output for it. The accuracy of predicted </a:t>
            </a:r>
            <a:r>
              <a:rPr lang="en-US" sz="1800" dirty="0" smtClean="0"/>
              <a:t>output depends </a:t>
            </a:r>
            <a:r>
              <a:rPr lang="en-US" sz="1800" dirty="0"/>
              <a:t>upon the amount of </a:t>
            </a:r>
            <a:r>
              <a:rPr lang="en-US" sz="1800" dirty="0" smtClean="0"/>
              <a:t>data.</a:t>
            </a:r>
          </a:p>
          <a:p>
            <a:pPr algn="just">
              <a:lnSpc>
                <a:spcPct val="100000"/>
              </a:lnSpc>
              <a:buFont typeface="Wingdings" panose="05000000000000000000" pitchFamily="2" charset="2"/>
              <a:buChar char="q"/>
            </a:pPr>
            <a:r>
              <a:rPr lang="en-US" sz="2000" b="1" dirty="0" smtClean="0">
                <a:solidFill>
                  <a:srgbClr val="0070C0"/>
                </a:solidFill>
              </a:rPr>
              <a:t>SUPERVISED MACHINE LEARNING</a:t>
            </a:r>
          </a:p>
          <a:p>
            <a:pPr algn="just">
              <a:lnSpc>
                <a:spcPct val="150000"/>
              </a:lnSpc>
              <a:buFont typeface="Wingdings" panose="05000000000000000000" pitchFamily="2" charset="2"/>
              <a:buChar char="Ø"/>
            </a:pPr>
            <a:r>
              <a:rPr lang="en-US" sz="1800" dirty="0"/>
              <a:t>learning method in which we </a:t>
            </a:r>
            <a:r>
              <a:rPr lang="en-US" sz="1800" dirty="0" smtClean="0"/>
              <a:t>provide sample </a:t>
            </a:r>
            <a:r>
              <a:rPr lang="en-US" sz="1800" dirty="0"/>
              <a:t>labeled data to the machine learning system in order to train it, and on </a:t>
            </a:r>
            <a:r>
              <a:rPr lang="en-US" sz="1800" dirty="0" smtClean="0"/>
              <a:t>that basis</a:t>
            </a:r>
            <a:r>
              <a:rPr lang="en-US" sz="1800" dirty="0"/>
              <a:t>, it predicts the output</a:t>
            </a:r>
            <a:r>
              <a:rPr lang="en-US" sz="1800" dirty="0" smtClean="0"/>
              <a:t>.</a:t>
            </a:r>
          </a:p>
          <a:p>
            <a:pPr algn="just">
              <a:lnSpc>
                <a:spcPct val="150000"/>
              </a:lnSpc>
              <a:buFont typeface="Wingdings" panose="05000000000000000000" pitchFamily="2" charset="2"/>
              <a:buChar char="Ø"/>
            </a:pPr>
            <a:r>
              <a:rPr lang="en-US" sz="1800" dirty="0"/>
              <a:t>The system creates a model using labeled data to understand the datasets </a:t>
            </a:r>
            <a:r>
              <a:rPr lang="en-US" sz="1800" dirty="0" smtClean="0"/>
              <a:t>and learn </a:t>
            </a:r>
            <a:r>
              <a:rPr lang="en-US" sz="1800" dirty="0"/>
              <a:t>about each data, once the training and processing are done </a:t>
            </a:r>
            <a:endParaRPr lang="en-US" sz="1800" dirty="0" smtClean="0"/>
          </a:p>
          <a:p>
            <a:pPr algn="just">
              <a:lnSpc>
                <a:spcPct val="150000"/>
              </a:lnSpc>
              <a:buFont typeface="Wingdings" panose="05000000000000000000" pitchFamily="2" charset="2"/>
              <a:buChar char="Ø"/>
            </a:pPr>
            <a:r>
              <a:rPr lang="en-US" sz="1800" dirty="0" smtClean="0"/>
              <a:t>we </a:t>
            </a:r>
            <a:r>
              <a:rPr lang="en-US" sz="1800" dirty="0"/>
              <a:t>test </a:t>
            </a:r>
            <a:r>
              <a:rPr lang="en-US" sz="1800" dirty="0" smtClean="0"/>
              <a:t>the model </a:t>
            </a:r>
            <a:r>
              <a:rPr lang="en-US" sz="1800" dirty="0"/>
              <a:t>by providing a sample data to check whether it is predicting the exact </a:t>
            </a:r>
            <a:r>
              <a:rPr lang="en-US" sz="1800" dirty="0" smtClean="0"/>
              <a:t>output or </a:t>
            </a:r>
            <a:r>
              <a:rPr lang="en-US" sz="1800" dirty="0"/>
              <a:t>not.</a:t>
            </a:r>
            <a:endParaRPr lang="en-US" sz="1800" dirty="0" smtClean="0"/>
          </a:p>
          <a:p>
            <a:pPr algn="just">
              <a:lnSpc>
                <a:spcPct val="150000"/>
              </a:lnSpc>
              <a:buFont typeface="Wingdings" panose="05000000000000000000" pitchFamily="2" charset="2"/>
              <a:buChar char="Ø"/>
            </a:pPr>
            <a:endParaRPr lang="en-US" sz="1800" dirty="0" smtClean="0"/>
          </a:p>
          <a:p>
            <a:pPr marL="0" indent="0" algn="just">
              <a:lnSpc>
                <a:spcPct val="150000"/>
              </a:lnSpc>
              <a:buNone/>
            </a:pPr>
            <a:endParaRPr lang="en-US" sz="1800" dirty="0"/>
          </a:p>
          <a:p>
            <a:pPr marL="0" indent="0" algn="just">
              <a:lnSpc>
                <a:spcPct val="150000"/>
              </a:lnSpc>
              <a:buNone/>
            </a:pPr>
            <a:endParaRPr lang="en-US" sz="2000" b="1" dirty="0" smtClean="0">
              <a:solidFill>
                <a:srgbClr val="FF0000"/>
              </a:solidFill>
            </a:endParaRPr>
          </a:p>
          <a:p>
            <a:pPr marL="0" indent="0" algn="just">
              <a:lnSpc>
                <a:spcPct val="150000"/>
              </a:lnSpc>
              <a:buNone/>
            </a:pPr>
            <a:endParaRPr lang="en-US" sz="2000" b="1" dirty="0" smtClean="0">
              <a:solidFill>
                <a:srgbClr val="FF0000"/>
              </a:solidFill>
            </a:endParaRPr>
          </a:p>
          <a:p>
            <a:pPr marL="0" indent="0" algn="just">
              <a:lnSpc>
                <a:spcPct val="150000"/>
              </a:lnSpc>
              <a:buNone/>
            </a:pPr>
            <a:endParaRPr lang="en-US" sz="1800" b="1" dirty="0">
              <a:solidFill>
                <a:srgbClr val="FF0000"/>
              </a:solidFill>
            </a:endParaRPr>
          </a:p>
          <a:p>
            <a:pPr marL="0" indent="0" algn="just">
              <a:lnSpc>
                <a:spcPct val="150000"/>
              </a:lnSpc>
              <a:buNone/>
            </a:pPr>
            <a:endParaRPr lang="en-US" sz="1800" dirty="0" smtClean="0"/>
          </a:p>
        </p:txBody>
      </p:sp>
    </p:spTree>
    <p:extLst>
      <p:ext uri="{BB962C8B-B14F-4D97-AF65-F5344CB8AC3E}">
        <p14:creationId xmlns:p14="http://schemas.microsoft.com/office/powerpoint/2010/main" val="2989104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0"/>
            <a:ext cx="10706100" cy="1104377"/>
          </a:xfrm>
        </p:spPr>
        <p:txBody>
          <a:bodyPr>
            <a:normAutofit/>
          </a:bodyPr>
          <a:lstStyle/>
          <a:p>
            <a:pPr marL="342900" indent="-342900"/>
            <a:r>
              <a:rPr lang="en-IN" sz="3200" b="1" dirty="0" smtClean="0">
                <a:solidFill>
                  <a:srgbClr val="0070C0"/>
                </a:solidFill>
                <a:latin typeface="+mn-lt"/>
              </a:rPr>
              <a:t>CODE EXPLANATION</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647699" y="483326"/>
            <a:ext cx="10978243" cy="6165829"/>
          </a:xfrm>
        </p:spPr>
        <p:txBody>
          <a:bodyPr>
            <a:normAutofit/>
          </a:bodyPr>
          <a:lstStyle/>
          <a:p>
            <a:pPr marL="0" indent="0" algn="just">
              <a:lnSpc>
                <a:spcPct val="100000"/>
              </a:lnSpc>
              <a:buNone/>
            </a:pPr>
            <a:r>
              <a:rPr lang="en-US" sz="2000" b="1" dirty="0">
                <a:solidFill>
                  <a:srgbClr val="FF0000"/>
                </a:solidFill>
              </a:rPr>
              <a:t> </a:t>
            </a:r>
            <a:r>
              <a:rPr lang="en-US" sz="2000" b="1" dirty="0" smtClean="0">
                <a:solidFill>
                  <a:srgbClr val="FF0000"/>
                </a:solidFill>
              </a:rPr>
              <a:t>MACHINE LEARNING TECHNIQUES AND ALGORITHM USED</a:t>
            </a:r>
          </a:p>
          <a:p>
            <a:pPr algn="just">
              <a:lnSpc>
                <a:spcPct val="100000"/>
              </a:lnSpc>
              <a:buFont typeface="Wingdings" panose="05000000000000000000" pitchFamily="2" charset="2"/>
              <a:buChar char="q"/>
            </a:pPr>
            <a:r>
              <a:rPr lang="en-US" sz="2000" b="1" dirty="0" smtClean="0">
                <a:solidFill>
                  <a:srgbClr val="0070C0"/>
                </a:solidFill>
              </a:rPr>
              <a:t>SUPPORT VECTOR MACHINE ALGORITHM</a:t>
            </a:r>
          </a:p>
          <a:p>
            <a:pPr algn="just">
              <a:lnSpc>
                <a:spcPct val="150000"/>
              </a:lnSpc>
              <a:buFont typeface="Wingdings" panose="05000000000000000000" pitchFamily="2" charset="2"/>
              <a:buChar char="Ø"/>
            </a:pPr>
            <a:r>
              <a:rPr lang="en-US" sz="1800" dirty="0"/>
              <a:t>SVM is one of the most popular Supervised </a:t>
            </a:r>
            <a:r>
              <a:rPr lang="en-US" sz="1800" dirty="0" smtClean="0"/>
              <a:t>Learning algorithms</a:t>
            </a:r>
            <a:r>
              <a:rPr lang="en-US" sz="1800" dirty="0"/>
              <a:t>, which is used for Classification as well as Regression problems</a:t>
            </a:r>
            <a:r>
              <a:rPr lang="en-US" sz="1800" dirty="0" smtClean="0"/>
              <a:t>.</a:t>
            </a:r>
          </a:p>
          <a:p>
            <a:pPr algn="just">
              <a:lnSpc>
                <a:spcPct val="150000"/>
              </a:lnSpc>
              <a:buFont typeface="Wingdings" panose="05000000000000000000" pitchFamily="2" charset="2"/>
              <a:buChar char="Ø"/>
            </a:pPr>
            <a:r>
              <a:rPr lang="en-US" sz="1800" dirty="0"/>
              <a:t>The goal of the SVM algorithm is to create the best line or decision boundary </a:t>
            </a:r>
            <a:r>
              <a:rPr lang="en-US" sz="1800" dirty="0" smtClean="0"/>
              <a:t>that can </a:t>
            </a:r>
            <a:r>
              <a:rPr lang="en-US" sz="1800" dirty="0"/>
              <a:t>segregate n-dimensional space into classes so that we can easily put the new </a:t>
            </a:r>
            <a:r>
              <a:rPr lang="en-US" sz="1800" dirty="0" smtClean="0"/>
              <a:t>data point </a:t>
            </a:r>
            <a:r>
              <a:rPr lang="en-US" sz="1800" dirty="0"/>
              <a:t>in the correct category in the future</a:t>
            </a:r>
            <a:r>
              <a:rPr lang="en-US" sz="1800" dirty="0" smtClean="0"/>
              <a:t>.</a:t>
            </a:r>
          </a:p>
          <a:p>
            <a:pPr algn="just">
              <a:lnSpc>
                <a:spcPct val="150000"/>
              </a:lnSpc>
              <a:buFont typeface="Wingdings" panose="05000000000000000000" pitchFamily="2" charset="2"/>
              <a:buChar char="Ø"/>
            </a:pPr>
            <a:r>
              <a:rPr lang="en-US" sz="1800" dirty="0"/>
              <a:t>This best decision boundary is called </a:t>
            </a:r>
            <a:r>
              <a:rPr lang="en-US" sz="1800" dirty="0" smtClean="0"/>
              <a:t>a hyperplane, It chooses </a:t>
            </a:r>
            <a:r>
              <a:rPr lang="en-US" sz="1800" dirty="0"/>
              <a:t>the extreme points/vectors that help in creating the hyperplane.</a:t>
            </a:r>
          </a:p>
          <a:p>
            <a:pPr marL="0" indent="0" algn="just">
              <a:lnSpc>
                <a:spcPct val="150000"/>
              </a:lnSpc>
              <a:buNone/>
            </a:pPr>
            <a:endParaRPr lang="en-US" sz="1800" dirty="0" smtClean="0"/>
          </a:p>
          <a:p>
            <a:pPr algn="just">
              <a:lnSpc>
                <a:spcPct val="150000"/>
              </a:lnSpc>
              <a:buFont typeface="Wingdings" panose="05000000000000000000" pitchFamily="2" charset="2"/>
              <a:buChar char="Ø"/>
            </a:pPr>
            <a:endParaRPr lang="en-US" sz="1800" dirty="0" smtClean="0"/>
          </a:p>
          <a:p>
            <a:pPr marL="0" indent="0" algn="just">
              <a:lnSpc>
                <a:spcPct val="150000"/>
              </a:lnSpc>
              <a:buNone/>
            </a:pPr>
            <a:endParaRPr lang="en-US" sz="1800" dirty="0"/>
          </a:p>
          <a:p>
            <a:pPr marL="0" indent="0" algn="just">
              <a:lnSpc>
                <a:spcPct val="150000"/>
              </a:lnSpc>
              <a:buNone/>
            </a:pPr>
            <a:endParaRPr lang="en-US" sz="2000" b="1" dirty="0" smtClean="0">
              <a:solidFill>
                <a:srgbClr val="FF0000"/>
              </a:solidFill>
            </a:endParaRPr>
          </a:p>
          <a:p>
            <a:pPr marL="0" indent="0" algn="just">
              <a:lnSpc>
                <a:spcPct val="150000"/>
              </a:lnSpc>
              <a:buNone/>
            </a:pPr>
            <a:endParaRPr lang="en-US" sz="2000" b="1" dirty="0" smtClean="0">
              <a:solidFill>
                <a:srgbClr val="FF0000"/>
              </a:solidFill>
            </a:endParaRPr>
          </a:p>
          <a:p>
            <a:pPr marL="0" indent="0" algn="just">
              <a:lnSpc>
                <a:spcPct val="150000"/>
              </a:lnSpc>
              <a:buNone/>
            </a:pPr>
            <a:endParaRPr lang="en-US" sz="1800" b="1" dirty="0">
              <a:solidFill>
                <a:srgbClr val="FF0000"/>
              </a:solidFill>
            </a:endParaRPr>
          </a:p>
          <a:p>
            <a:pPr marL="0" indent="0" algn="just">
              <a:lnSpc>
                <a:spcPct val="150000"/>
              </a:lnSpc>
              <a:buNone/>
            </a:pPr>
            <a:endParaRPr lang="en-US" sz="1800" dirty="0" smtClean="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161211" y="3840480"/>
            <a:ext cx="5603966" cy="2808675"/>
          </a:xfrm>
          <a:prstGeom prst="rect">
            <a:avLst/>
          </a:prstGeom>
        </p:spPr>
      </p:pic>
    </p:spTree>
    <p:extLst>
      <p:ext uri="{BB962C8B-B14F-4D97-AF65-F5344CB8AC3E}">
        <p14:creationId xmlns:p14="http://schemas.microsoft.com/office/powerpoint/2010/main" val="217658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320605"/>
            <a:ext cx="10706100" cy="822960"/>
          </a:xfrm>
        </p:spPr>
        <p:txBody>
          <a:bodyPr>
            <a:normAutofit fontScale="90000"/>
          </a:bodyPr>
          <a:lstStyle/>
          <a:p>
            <a:pPr marL="342900" indent="-342900"/>
            <a:r>
              <a:rPr lang="en-IN" sz="3600" b="1" dirty="0" smtClean="0">
                <a:solidFill>
                  <a:srgbClr val="0070C0"/>
                </a:solidFill>
                <a:latin typeface="+mn-lt"/>
              </a:rPr>
              <a:t>CODE EXPLANATION</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647700" y="674370"/>
            <a:ext cx="11226800" cy="5974785"/>
          </a:xfrm>
        </p:spPr>
        <p:txBody>
          <a:bodyPr>
            <a:normAutofit/>
          </a:bodyPr>
          <a:lstStyle/>
          <a:p>
            <a:pPr marL="0" indent="0" algn="just">
              <a:lnSpc>
                <a:spcPct val="150000"/>
              </a:lnSpc>
              <a:buNone/>
            </a:pPr>
            <a:r>
              <a:rPr lang="en-US" sz="1800" b="1" dirty="0" smtClean="0">
                <a:solidFill>
                  <a:srgbClr val="FF0000"/>
                </a:solidFill>
              </a:rPr>
              <a:t> Urls.py </a:t>
            </a:r>
            <a:r>
              <a:rPr lang="en-US" sz="1800" dirty="0" smtClean="0"/>
              <a:t>web pages and other content are delivered by views.  View is chosen by examining the URL that's requested (to be precise, the part of the URL after the domain name).</a:t>
            </a:r>
            <a:endParaRPr lang="en-US" sz="1800" b="1" dirty="0" smtClean="0">
              <a:solidFill>
                <a:srgbClr val="FF0000"/>
              </a:solidFill>
            </a:endParaRPr>
          </a:p>
          <a:p>
            <a:pPr marL="0" indent="0" algn="just">
              <a:lnSpc>
                <a:spcPct val="150000"/>
              </a:lnSpc>
              <a:buNone/>
            </a:pPr>
            <a:endParaRPr lang="en-US" sz="1800" b="1" dirty="0">
              <a:solidFill>
                <a:srgbClr val="FF0000"/>
              </a:solidFill>
            </a:endParaRPr>
          </a:p>
          <a:p>
            <a:pPr marL="0" indent="0" algn="just">
              <a:lnSpc>
                <a:spcPct val="150000"/>
              </a:lnSpc>
              <a:buNone/>
            </a:pPr>
            <a:endParaRPr lang="en-US" sz="1800" dirty="0" smtClean="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70" y="1588770"/>
            <a:ext cx="10915650" cy="4691053"/>
          </a:xfrm>
          <a:prstGeom prst="rect">
            <a:avLst/>
          </a:prstGeom>
        </p:spPr>
      </p:pic>
      <p:sp>
        <p:nvSpPr>
          <p:cNvPr id="14" name="TextBox 13"/>
          <p:cNvSpPr txBox="1"/>
          <p:nvPr/>
        </p:nvSpPr>
        <p:spPr>
          <a:xfrm>
            <a:off x="4263390" y="6279823"/>
            <a:ext cx="3840480" cy="369332"/>
          </a:xfrm>
          <a:prstGeom prst="rect">
            <a:avLst/>
          </a:prstGeom>
          <a:noFill/>
        </p:spPr>
        <p:txBody>
          <a:bodyPr wrap="square" rtlCol="0">
            <a:spAutoFit/>
          </a:bodyPr>
          <a:lstStyle/>
          <a:p>
            <a:r>
              <a:rPr lang="en-US" dirty="0"/>
              <a:t>u</a:t>
            </a:r>
            <a:r>
              <a:rPr lang="en-US" dirty="0" smtClean="0"/>
              <a:t>rls.py  (cyber_security_alert)</a:t>
            </a:r>
            <a:endParaRPr lang="en-IN" dirty="0"/>
          </a:p>
        </p:txBody>
      </p:sp>
    </p:spTree>
    <p:extLst>
      <p:ext uri="{BB962C8B-B14F-4D97-AF65-F5344CB8AC3E}">
        <p14:creationId xmlns:p14="http://schemas.microsoft.com/office/powerpoint/2010/main" val="2663093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810532"/>
          </a:xfrm>
        </p:spPr>
        <p:txBody>
          <a:bodyPr>
            <a:normAutofit/>
          </a:bodyPr>
          <a:lstStyle/>
          <a:p>
            <a:r>
              <a:rPr lang="en-GB" sz="3600" b="1" dirty="0" smtClean="0">
                <a:solidFill>
                  <a:srgbClr val="FF0000"/>
                </a:solidFill>
                <a:latin typeface="Century Gothic"/>
              </a:rPr>
              <a:t>CONTENTS</a:t>
            </a:r>
            <a:endParaRPr lang="en-IN" sz="3600" b="1" dirty="0">
              <a:solidFill>
                <a:srgbClr val="FF0000"/>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47322981"/>
              </p:ext>
            </p:extLst>
          </p:nvPr>
        </p:nvGraphicFramePr>
        <p:xfrm>
          <a:off x="953589" y="1005838"/>
          <a:ext cx="10400211" cy="5512529"/>
        </p:xfrm>
        <a:graphic>
          <a:graphicData uri="http://schemas.openxmlformats.org/drawingml/2006/table">
            <a:tbl>
              <a:tblPr firstRow="1" bandRow="1">
                <a:tableStyleId>{2D5ABB26-0587-4C30-8999-92F81FD0307C}</a:tableStyleId>
              </a:tblPr>
              <a:tblGrid>
                <a:gridCol w="10400211">
                  <a:extLst>
                    <a:ext uri="{9D8B030D-6E8A-4147-A177-3AD203B41FA5}">
                      <a16:colId xmlns:a16="http://schemas.microsoft.com/office/drawing/2014/main" val="3383195701"/>
                    </a:ext>
                  </a:extLst>
                </a:gridCol>
              </a:tblGrid>
              <a:tr h="501139">
                <a:tc>
                  <a:txBody>
                    <a:bodyPr/>
                    <a:lstStyle/>
                    <a:p>
                      <a:pPr marL="342900" indent="-342900">
                        <a:buFont typeface="Wingdings" panose="05000000000000000000" pitchFamily="2" charset="2"/>
                        <a:buChar char="Ø"/>
                      </a:pPr>
                      <a:r>
                        <a:rPr lang="en-US" sz="2200" b="1" dirty="0" smtClean="0">
                          <a:solidFill>
                            <a:srgbClr val="0070C0"/>
                          </a:solidFill>
                        </a:rPr>
                        <a:t>ABSTRACT</a:t>
                      </a:r>
                      <a:endParaRPr lang="en-IN" sz="2200" b="1" dirty="0">
                        <a:solidFill>
                          <a:srgbClr val="0070C0"/>
                        </a:solidFill>
                      </a:endParaRPr>
                    </a:p>
                  </a:txBody>
                  <a:tcPr/>
                </a:tc>
                <a:extLst>
                  <a:ext uri="{0D108BD9-81ED-4DB2-BD59-A6C34878D82A}">
                    <a16:rowId xmlns:a16="http://schemas.microsoft.com/office/drawing/2014/main" val="4202875346"/>
                  </a:ext>
                </a:extLst>
              </a:tr>
              <a:tr h="501139">
                <a:tc>
                  <a:txBody>
                    <a:bodyPr/>
                    <a:lstStyle/>
                    <a:p>
                      <a:pPr marL="342900" indent="-342900">
                        <a:buFont typeface="Wingdings" panose="05000000000000000000" pitchFamily="2" charset="2"/>
                        <a:buChar char="Ø"/>
                      </a:pPr>
                      <a:r>
                        <a:rPr lang="en-US" sz="2200" b="1" dirty="0" smtClean="0">
                          <a:solidFill>
                            <a:srgbClr val="0070C0"/>
                          </a:solidFill>
                        </a:rPr>
                        <a:t>EXISTING SYSTEM AND ITS LIMITATIONS</a:t>
                      </a:r>
                      <a:endParaRPr lang="en-IN" sz="2200" b="1" dirty="0">
                        <a:solidFill>
                          <a:srgbClr val="0070C0"/>
                        </a:solidFill>
                      </a:endParaRPr>
                    </a:p>
                  </a:txBody>
                  <a:tcPr/>
                </a:tc>
                <a:extLst>
                  <a:ext uri="{0D108BD9-81ED-4DB2-BD59-A6C34878D82A}">
                    <a16:rowId xmlns:a16="http://schemas.microsoft.com/office/drawing/2014/main" val="2903786367"/>
                  </a:ext>
                </a:extLst>
              </a:tr>
              <a:tr h="501139">
                <a:tc>
                  <a:txBody>
                    <a:bodyPr/>
                    <a:lstStyle/>
                    <a:p>
                      <a:pPr marL="342900" indent="-342900">
                        <a:buFont typeface="Wingdings" panose="05000000000000000000" pitchFamily="2" charset="2"/>
                        <a:buChar char="Ø"/>
                      </a:pPr>
                      <a:r>
                        <a:rPr lang="en-US" sz="2200" b="1" dirty="0" smtClean="0">
                          <a:solidFill>
                            <a:srgbClr val="0070C0"/>
                          </a:solidFill>
                        </a:rPr>
                        <a:t>PROPOSED SYSTEM</a:t>
                      </a:r>
                      <a:endParaRPr lang="en-IN" sz="2200" b="1" dirty="0">
                        <a:solidFill>
                          <a:srgbClr val="0070C0"/>
                        </a:solidFill>
                      </a:endParaRPr>
                    </a:p>
                  </a:txBody>
                  <a:tcPr/>
                </a:tc>
                <a:extLst>
                  <a:ext uri="{0D108BD9-81ED-4DB2-BD59-A6C34878D82A}">
                    <a16:rowId xmlns:a16="http://schemas.microsoft.com/office/drawing/2014/main" val="1509328742"/>
                  </a:ext>
                </a:extLst>
              </a:tr>
              <a:tr h="501139">
                <a:tc>
                  <a:txBody>
                    <a:bodyPr/>
                    <a:lstStyle/>
                    <a:p>
                      <a:pPr marL="342900" indent="-342900">
                        <a:buFont typeface="Wingdings" panose="05000000000000000000" pitchFamily="2" charset="2"/>
                        <a:buChar char="Ø"/>
                      </a:pPr>
                      <a:r>
                        <a:rPr lang="en-US" sz="2200" b="1" dirty="0" smtClean="0">
                          <a:solidFill>
                            <a:srgbClr val="0070C0"/>
                          </a:solidFill>
                        </a:rPr>
                        <a:t>SOFTWARE</a:t>
                      </a:r>
                      <a:r>
                        <a:rPr lang="en-US" sz="2200" b="1" baseline="0" dirty="0" smtClean="0">
                          <a:solidFill>
                            <a:srgbClr val="0070C0"/>
                          </a:solidFill>
                        </a:rPr>
                        <a:t> AND HARDWARE REQUIREMENTS</a:t>
                      </a:r>
                      <a:endParaRPr lang="en-IN" sz="2200" b="1" baseline="0" dirty="0" smtClean="0">
                        <a:solidFill>
                          <a:srgbClr val="0070C0"/>
                        </a:solidFill>
                      </a:endParaRPr>
                    </a:p>
                  </a:txBody>
                  <a:tcPr/>
                </a:tc>
                <a:extLst>
                  <a:ext uri="{0D108BD9-81ED-4DB2-BD59-A6C34878D82A}">
                    <a16:rowId xmlns:a16="http://schemas.microsoft.com/office/drawing/2014/main" val="4135899031"/>
                  </a:ext>
                </a:extLst>
              </a:tr>
              <a:tr h="501139">
                <a:tc>
                  <a:txBody>
                    <a:bodyPr/>
                    <a:lstStyle/>
                    <a:p>
                      <a:pPr marL="342900" indent="-342900">
                        <a:buFont typeface="Wingdings" panose="05000000000000000000" pitchFamily="2" charset="2"/>
                        <a:buChar char="Ø"/>
                      </a:pPr>
                      <a:r>
                        <a:rPr lang="en-US" sz="2200" b="1" dirty="0" smtClean="0">
                          <a:solidFill>
                            <a:srgbClr val="0070C0"/>
                          </a:solidFill>
                        </a:rPr>
                        <a:t>SOFTWARE ARCHITECTURE AND UML DIAGRAMS</a:t>
                      </a:r>
                      <a:endParaRPr lang="en-IN" sz="2200" b="1" dirty="0">
                        <a:solidFill>
                          <a:srgbClr val="0070C0"/>
                        </a:solidFill>
                      </a:endParaRPr>
                    </a:p>
                  </a:txBody>
                  <a:tcPr/>
                </a:tc>
                <a:extLst>
                  <a:ext uri="{0D108BD9-81ED-4DB2-BD59-A6C34878D82A}">
                    <a16:rowId xmlns:a16="http://schemas.microsoft.com/office/drawing/2014/main" val="1014367511"/>
                  </a:ext>
                </a:extLst>
              </a:tr>
              <a:tr h="501139">
                <a:tc>
                  <a:txBody>
                    <a:bodyPr/>
                    <a:lstStyle/>
                    <a:p>
                      <a:pPr marL="342900" indent="-342900">
                        <a:buFont typeface="Wingdings" panose="05000000000000000000" pitchFamily="2" charset="2"/>
                        <a:buChar char="Ø"/>
                      </a:pPr>
                      <a:r>
                        <a:rPr lang="en-US" sz="2200" b="1" dirty="0" smtClean="0">
                          <a:solidFill>
                            <a:srgbClr val="0070C0"/>
                          </a:solidFill>
                        </a:rPr>
                        <a:t>MODULES</a:t>
                      </a:r>
                      <a:endParaRPr lang="en-IN" sz="2200" b="1" dirty="0">
                        <a:solidFill>
                          <a:srgbClr val="0070C0"/>
                        </a:solidFill>
                      </a:endParaRPr>
                    </a:p>
                  </a:txBody>
                  <a:tcPr/>
                </a:tc>
                <a:extLst>
                  <a:ext uri="{0D108BD9-81ED-4DB2-BD59-A6C34878D82A}">
                    <a16:rowId xmlns:a16="http://schemas.microsoft.com/office/drawing/2014/main" val="2624250328"/>
                  </a:ext>
                </a:extLst>
              </a:tr>
              <a:tr h="501139">
                <a:tc>
                  <a:txBody>
                    <a:bodyPr/>
                    <a:lstStyle/>
                    <a:p>
                      <a:pPr marL="342900" indent="-342900">
                        <a:buFont typeface="Wingdings" panose="05000000000000000000" pitchFamily="2" charset="2"/>
                        <a:buChar char="Ø"/>
                      </a:pPr>
                      <a:r>
                        <a:rPr lang="en-US" sz="2200" b="1" dirty="0" smtClean="0">
                          <a:solidFill>
                            <a:srgbClr val="0070C0"/>
                          </a:solidFill>
                        </a:rPr>
                        <a:t>CODE EXPLANATIONS</a:t>
                      </a:r>
                      <a:endParaRPr lang="en-IN" sz="2200" b="1" dirty="0">
                        <a:solidFill>
                          <a:srgbClr val="0070C0"/>
                        </a:solidFill>
                      </a:endParaRPr>
                    </a:p>
                  </a:txBody>
                  <a:tcPr/>
                </a:tc>
                <a:extLst>
                  <a:ext uri="{0D108BD9-81ED-4DB2-BD59-A6C34878D82A}">
                    <a16:rowId xmlns:a16="http://schemas.microsoft.com/office/drawing/2014/main" val="2639114466"/>
                  </a:ext>
                </a:extLst>
              </a:tr>
              <a:tr h="501139">
                <a:tc>
                  <a:txBody>
                    <a:bodyPr/>
                    <a:lstStyle/>
                    <a:p>
                      <a:pPr marL="342900" indent="-342900">
                        <a:buFont typeface="Wingdings" panose="05000000000000000000" pitchFamily="2" charset="2"/>
                        <a:buChar char="Ø"/>
                      </a:pPr>
                      <a:r>
                        <a:rPr lang="en-US" sz="2200" b="1" dirty="0" smtClean="0">
                          <a:solidFill>
                            <a:srgbClr val="0070C0"/>
                          </a:solidFill>
                        </a:rPr>
                        <a:t>OUTPUT SCREENS</a:t>
                      </a:r>
                      <a:endParaRPr lang="en-IN" sz="2200" b="1" dirty="0">
                        <a:solidFill>
                          <a:srgbClr val="0070C0"/>
                        </a:solidFill>
                      </a:endParaRPr>
                    </a:p>
                  </a:txBody>
                  <a:tcPr/>
                </a:tc>
                <a:extLst>
                  <a:ext uri="{0D108BD9-81ED-4DB2-BD59-A6C34878D82A}">
                    <a16:rowId xmlns:a16="http://schemas.microsoft.com/office/drawing/2014/main" val="2685841977"/>
                  </a:ext>
                </a:extLst>
              </a:tr>
              <a:tr h="501139">
                <a:tc>
                  <a:txBody>
                    <a:bodyPr/>
                    <a:lstStyle/>
                    <a:p>
                      <a:pPr marL="342900" indent="-342900">
                        <a:buFont typeface="Wingdings" panose="05000000000000000000" pitchFamily="2" charset="2"/>
                        <a:buChar char="Ø"/>
                      </a:pPr>
                      <a:r>
                        <a:rPr lang="en-US" sz="2200" b="1" dirty="0" smtClean="0">
                          <a:solidFill>
                            <a:srgbClr val="0070C0"/>
                          </a:solidFill>
                        </a:rPr>
                        <a:t>TEST CASES </a:t>
                      </a:r>
                      <a:endParaRPr lang="en-IN" sz="2200" b="1" dirty="0">
                        <a:solidFill>
                          <a:srgbClr val="0070C0"/>
                        </a:solidFill>
                      </a:endParaRPr>
                    </a:p>
                  </a:txBody>
                  <a:tcPr/>
                </a:tc>
                <a:extLst>
                  <a:ext uri="{0D108BD9-81ED-4DB2-BD59-A6C34878D82A}">
                    <a16:rowId xmlns:a16="http://schemas.microsoft.com/office/drawing/2014/main" val="2290153906"/>
                  </a:ext>
                </a:extLst>
              </a:tr>
              <a:tr h="501139">
                <a:tc>
                  <a:txBody>
                    <a:bodyPr/>
                    <a:lstStyle/>
                    <a:p>
                      <a:pPr marL="342900" indent="-342900">
                        <a:buFont typeface="Wingdings" panose="05000000000000000000" pitchFamily="2" charset="2"/>
                        <a:buChar char="Ø"/>
                      </a:pPr>
                      <a:r>
                        <a:rPr lang="en-US" sz="2200" b="1" dirty="0" smtClean="0">
                          <a:solidFill>
                            <a:srgbClr val="0070C0"/>
                          </a:solidFill>
                        </a:rPr>
                        <a:t>CONCLUSION</a:t>
                      </a:r>
                      <a:endParaRPr lang="en-IN" sz="2200" b="1" dirty="0">
                        <a:solidFill>
                          <a:srgbClr val="0070C0"/>
                        </a:solidFill>
                      </a:endParaRPr>
                    </a:p>
                  </a:txBody>
                  <a:tcPr/>
                </a:tc>
                <a:extLst>
                  <a:ext uri="{0D108BD9-81ED-4DB2-BD59-A6C34878D82A}">
                    <a16:rowId xmlns:a16="http://schemas.microsoft.com/office/drawing/2014/main" val="2144124252"/>
                  </a:ext>
                </a:extLst>
              </a:tr>
              <a:tr h="501139">
                <a:tc>
                  <a:txBody>
                    <a:bodyPr/>
                    <a:lstStyle/>
                    <a:p>
                      <a:pPr marL="342900" indent="-342900">
                        <a:buFont typeface="Wingdings" panose="05000000000000000000" pitchFamily="2" charset="2"/>
                        <a:buChar char="Ø"/>
                      </a:pPr>
                      <a:r>
                        <a:rPr lang="en-US" sz="2200" b="1" dirty="0" smtClean="0">
                          <a:solidFill>
                            <a:srgbClr val="0070C0"/>
                          </a:solidFill>
                        </a:rPr>
                        <a:t>REFERENCES</a:t>
                      </a:r>
                      <a:endParaRPr lang="en-IN" sz="2200" b="1" dirty="0">
                        <a:solidFill>
                          <a:srgbClr val="0070C0"/>
                        </a:solidFill>
                      </a:endParaRPr>
                    </a:p>
                  </a:txBody>
                  <a:tcPr/>
                </a:tc>
                <a:extLst>
                  <a:ext uri="{0D108BD9-81ED-4DB2-BD59-A6C34878D82A}">
                    <a16:rowId xmlns:a16="http://schemas.microsoft.com/office/drawing/2014/main" val="957873109"/>
                  </a:ext>
                </a:extLst>
              </a:tr>
            </a:tbl>
          </a:graphicData>
        </a:graphic>
      </p:graphicFrame>
    </p:spTree>
    <p:extLst>
      <p:ext uri="{BB962C8B-B14F-4D97-AF65-F5344CB8AC3E}">
        <p14:creationId xmlns:p14="http://schemas.microsoft.com/office/powerpoint/2010/main" val="2268640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605"/>
            <a:ext cx="10515600" cy="822960"/>
          </a:xfrm>
        </p:spPr>
        <p:txBody>
          <a:bodyPr>
            <a:normAutofit fontScale="90000"/>
          </a:bodyPr>
          <a:lstStyle/>
          <a:p>
            <a:pPr marL="342900" indent="-342900"/>
            <a:r>
              <a:rPr lang="en-IN" sz="4000" b="1" dirty="0" smtClean="0">
                <a:solidFill>
                  <a:srgbClr val="0070C0"/>
                </a:solidFill>
                <a:latin typeface="+mn-lt"/>
              </a:rPr>
              <a:t>CODE EXPLANATION</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200" y="594360"/>
            <a:ext cx="10515600" cy="6054795"/>
          </a:xfrm>
        </p:spPr>
        <p:txBody>
          <a:bodyPr>
            <a:normAutofit/>
          </a:bodyPr>
          <a:lstStyle/>
          <a:p>
            <a:pPr marL="0" indent="0" algn="just">
              <a:lnSpc>
                <a:spcPct val="150000"/>
              </a:lnSpc>
              <a:buNone/>
            </a:pPr>
            <a:r>
              <a:rPr lang="en-US" sz="1800" b="1" dirty="0" smtClean="0">
                <a:solidFill>
                  <a:srgbClr val="FF0000"/>
                </a:solidFill>
              </a:rPr>
              <a:t>Settings.py  </a:t>
            </a:r>
            <a:r>
              <a:rPr lang="en-US" sz="1800" dirty="0" smtClean="0"/>
              <a:t>is </a:t>
            </a:r>
            <a:r>
              <a:rPr lang="en-US" sz="1800" dirty="0"/>
              <a:t>a core file in Django projects. It holds all the configuration values that your web app needs to work; database settings, logging configuration, where to find static </a:t>
            </a:r>
            <a:r>
              <a:rPr lang="en-US" sz="1800" dirty="0" smtClean="0"/>
              <a:t>files.</a:t>
            </a:r>
            <a:endParaRPr lang="en-US" sz="1800" b="1" dirty="0" smtClean="0">
              <a:solidFill>
                <a:srgbClr val="FF0000"/>
              </a:solidFill>
            </a:endParaRPr>
          </a:p>
          <a:p>
            <a:pPr marL="0" indent="0" algn="just">
              <a:lnSpc>
                <a:spcPct val="150000"/>
              </a:lnSpc>
              <a:buNone/>
            </a:pPr>
            <a:endParaRPr lang="en-US" sz="1800" b="1" dirty="0" smtClean="0">
              <a:solidFill>
                <a:srgbClr val="FF0000"/>
              </a:solidFill>
            </a:endParaRPr>
          </a:p>
          <a:p>
            <a:pPr marL="0" indent="0" algn="just">
              <a:lnSpc>
                <a:spcPct val="150000"/>
              </a:lnSpc>
              <a:buNone/>
            </a:pPr>
            <a:endParaRPr lang="en-US" sz="1800" b="1" dirty="0">
              <a:solidFill>
                <a:srgbClr val="FF0000"/>
              </a:solidFill>
            </a:endParaRPr>
          </a:p>
          <a:p>
            <a:pPr marL="0" indent="0" algn="just">
              <a:lnSpc>
                <a:spcPct val="150000"/>
              </a:lnSpc>
              <a:buNone/>
            </a:pPr>
            <a:endParaRPr lang="en-US" sz="1800"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260" y="1417319"/>
            <a:ext cx="10572750" cy="4862503"/>
          </a:xfrm>
          <a:prstGeom prst="rect">
            <a:avLst/>
          </a:prstGeom>
        </p:spPr>
      </p:pic>
      <p:sp>
        <p:nvSpPr>
          <p:cNvPr id="7" name="TextBox 6"/>
          <p:cNvSpPr txBox="1"/>
          <p:nvPr/>
        </p:nvSpPr>
        <p:spPr>
          <a:xfrm>
            <a:off x="4263390" y="6279823"/>
            <a:ext cx="4206240" cy="369332"/>
          </a:xfrm>
          <a:prstGeom prst="rect">
            <a:avLst/>
          </a:prstGeom>
          <a:noFill/>
        </p:spPr>
        <p:txBody>
          <a:bodyPr wrap="square" rtlCol="0">
            <a:spAutoFit/>
          </a:bodyPr>
          <a:lstStyle/>
          <a:p>
            <a:r>
              <a:rPr lang="en-US" dirty="0" smtClean="0"/>
              <a:t>settings.py  (cyber_security_alert)</a:t>
            </a:r>
            <a:endParaRPr lang="en-IN" dirty="0"/>
          </a:p>
        </p:txBody>
      </p:sp>
    </p:spTree>
    <p:extLst>
      <p:ext uri="{BB962C8B-B14F-4D97-AF65-F5344CB8AC3E}">
        <p14:creationId xmlns:p14="http://schemas.microsoft.com/office/powerpoint/2010/main" val="185466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605"/>
            <a:ext cx="10515600" cy="822960"/>
          </a:xfrm>
        </p:spPr>
        <p:txBody>
          <a:bodyPr>
            <a:normAutofit fontScale="90000"/>
          </a:bodyPr>
          <a:lstStyle/>
          <a:p>
            <a:pPr marL="342900" indent="-342900"/>
            <a:r>
              <a:rPr lang="en-IN" sz="4000" b="1" dirty="0" smtClean="0">
                <a:solidFill>
                  <a:srgbClr val="0070C0"/>
                </a:solidFill>
                <a:latin typeface="+mn-lt"/>
              </a:rPr>
              <a:t>CODE EXPLANATION</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200" y="594360"/>
            <a:ext cx="10515600" cy="6054795"/>
          </a:xfrm>
        </p:spPr>
        <p:txBody>
          <a:bodyPr>
            <a:normAutofit/>
          </a:bodyPr>
          <a:lstStyle/>
          <a:p>
            <a:pPr marL="0" indent="0" algn="just">
              <a:lnSpc>
                <a:spcPct val="150000"/>
              </a:lnSpc>
              <a:buNone/>
            </a:pPr>
            <a:r>
              <a:rPr lang="en-US" sz="1800" b="1" dirty="0" smtClean="0">
                <a:solidFill>
                  <a:srgbClr val="FF0000"/>
                </a:solidFill>
              </a:rPr>
              <a:t>Settings.py</a:t>
            </a:r>
          </a:p>
          <a:p>
            <a:pPr marL="0" indent="0" algn="just">
              <a:lnSpc>
                <a:spcPct val="150000"/>
              </a:lnSpc>
              <a:buNone/>
            </a:pPr>
            <a:endParaRPr lang="en-US" sz="1800" b="1" dirty="0">
              <a:solidFill>
                <a:srgbClr val="FF0000"/>
              </a:solidFill>
            </a:endParaRPr>
          </a:p>
          <a:p>
            <a:pPr marL="0" indent="0" algn="just">
              <a:lnSpc>
                <a:spcPct val="150000"/>
              </a:lnSpc>
              <a:buNone/>
            </a:pPr>
            <a:endParaRPr lang="en-US" sz="18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690" y="1143565"/>
            <a:ext cx="10405110" cy="5505590"/>
          </a:xfrm>
          <a:prstGeom prst="rect">
            <a:avLst/>
          </a:prstGeom>
        </p:spPr>
      </p:pic>
    </p:spTree>
    <p:extLst>
      <p:ext uri="{BB962C8B-B14F-4D97-AF65-F5344CB8AC3E}">
        <p14:creationId xmlns:p14="http://schemas.microsoft.com/office/powerpoint/2010/main" val="280652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605"/>
            <a:ext cx="10515600" cy="822960"/>
          </a:xfrm>
        </p:spPr>
        <p:txBody>
          <a:bodyPr>
            <a:normAutofit fontScale="90000"/>
          </a:bodyPr>
          <a:lstStyle/>
          <a:p>
            <a:pPr marL="342900" indent="-342900"/>
            <a:r>
              <a:rPr lang="en-IN" sz="4000" b="1" dirty="0" smtClean="0">
                <a:solidFill>
                  <a:srgbClr val="0070C0"/>
                </a:solidFill>
                <a:latin typeface="+mn-lt"/>
              </a:rPr>
              <a:t>CODE EXPLANATION</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200" y="594360"/>
            <a:ext cx="10515600" cy="6054795"/>
          </a:xfrm>
        </p:spPr>
        <p:txBody>
          <a:bodyPr>
            <a:normAutofit/>
          </a:bodyPr>
          <a:lstStyle/>
          <a:p>
            <a:pPr marL="0" indent="0" algn="just">
              <a:lnSpc>
                <a:spcPct val="150000"/>
              </a:lnSpc>
              <a:buNone/>
            </a:pPr>
            <a:r>
              <a:rPr lang="en-US" sz="1800" b="1" dirty="0" smtClean="0">
                <a:solidFill>
                  <a:srgbClr val="FF0000"/>
                </a:solidFill>
              </a:rPr>
              <a:t>Settings.py</a:t>
            </a:r>
          </a:p>
          <a:p>
            <a:pPr marL="0" indent="0" algn="just">
              <a:lnSpc>
                <a:spcPct val="150000"/>
              </a:lnSpc>
              <a:buNone/>
            </a:pPr>
            <a:endParaRPr lang="en-US" sz="1800" b="1" dirty="0">
              <a:solidFill>
                <a:srgbClr val="FF0000"/>
              </a:solidFill>
            </a:endParaRPr>
          </a:p>
          <a:p>
            <a:pPr marL="0" indent="0" algn="just">
              <a:lnSpc>
                <a:spcPct val="150000"/>
              </a:lnSpc>
              <a:buNone/>
            </a:pPr>
            <a:endParaRPr lang="en-US" sz="18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951" y="1064929"/>
            <a:ext cx="10058400" cy="5662863"/>
          </a:xfrm>
          <a:prstGeom prst="rect">
            <a:avLst/>
          </a:prstGeom>
        </p:spPr>
      </p:pic>
    </p:spTree>
    <p:extLst>
      <p:ext uri="{BB962C8B-B14F-4D97-AF65-F5344CB8AC3E}">
        <p14:creationId xmlns:p14="http://schemas.microsoft.com/office/powerpoint/2010/main" val="919444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605"/>
            <a:ext cx="10515600" cy="822960"/>
          </a:xfrm>
        </p:spPr>
        <p:txBody>
          <a:bodyPr>
            <a:normAutofit fontScale="90000"/>
          </a:bodyPr>
          <a:lstStyle/>
          <a:p>
            <a:pPr marL="342900" indent="-342900"/>
            <a:r>
              <a:rPr lang="en-IN" sz="4000" b="1" dirty="0" smtClean="0">
                <a:solidFill>
                  <a:srgbClr val="0070C0"/>
                </a:solidFill>
                <a:latin typeface="+mn-lt"/>
              </a:rPr>
              <a:t>CODE EXPLANATION</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200" y="594360"/>
            <a:ext cx="10515600" cy="6054795"/>
          </a:xfrm>
        </p:spPr>
        <p:txBody>
          <a:bodyPr>
            <a:normAutofit/>
          </a:bodyPr>
          <a:lstStyle/>
          <a:p>
            <a:pPr marL="0" indent="0" algn="just">
              <a:lnSpc>
                <a:spcPct val="150000"/>
              </a:lnSpc>
              <a:buNone/>
            </a:pPr>
            <a:r>
              <a:rPr lang="en-US" sz="1800" b="1" dirty="0" smtClean="0">
                <a:solidFill>
                  <a:srgbClr val="FF0000"/>
                </a:solidFill>
              </a:rPr>
              <a:t>Settings.py</a:t>
            </a:r>
          </a:p>
          <a:p>
            <a:pPr marL="0" indent="0" algn="just">
              <a:lnSpc>
                <a:spcPct val="150000"/>
              </a:lnSpc>
              <a:buNone/>
            </a:pPr>
            <a:endParaRPr lang="en-US" sz="1800" b="1" dirty="0">
              <a:solidFill>
                <a:srgbClr val="FF0000"/>
              </a:solidFill>
            </a:endParaRPr>
          </a:p>
          <a:p>
            <a:pPr marL="0" indent="0" algn="just">
              <a:lnSpc>
                <a:spcPct val="150000"/>
              </a:lnSpc>
              <a:buNone/>
            </a:pPr>
            <a:endParaRPr lang="en-US" sz="18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240" y="1143566"/>
            <a:ext cx="9883970" cy="5559732"/>
          </a:xfrm>
          <a:prstGeom prst="rect">
            <a:avLst/>
          </a:prstGeom>
        </p:spPr>
      </p:pic>
    </p:spTree>
    <p:extLst>
      <p:ext uri="{BB962C8B-B14F-4D97-AF65-F5344CB8AC3E}">
        <p14:creationId xmlns:p14="http://schemas.microsoft.com/office/powerpoint/2010/main" val="3194995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896"/>
            <a:ext cx="10515600" cy="822960"/>
          </a:xfrm>
        </p:spPr>
        <p:txBody>
          <a:bodyPr>
            <a:normAutofit fontScale="90000"/>
          </a:bodyPr>
          <a:lstStyle/>
          <a:p>
            <a:pPr marL="342900" indent="-342900"/>
            <a:r>
              <a:rPr lang="en-IN" sz="3600" b="1" dirty="0" smtClean="0">
                <a:solidFill>
                  <a:srgbClr val="0070C0"/>
                </a:solidFill>
                <a:latin typeface="+mn-lt"/>
              </a:rPr>
              <a:t>OUTPUT SCREENS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748145"/>
            <a:ext cx="11076709" cy="6109854"/>
          </a:xfrm>
        </p:spPr>
        <p:txBody>
          <a:bodyPr>
            <a:normAutofit/>
          </a:bodyPr>
          <a:lstStyle/>
          <a:p>
            <a:pPr marL="0" indent="0" algn="just">
              <a:lnSpc>
                <a:spcPct val="100000"/>
              </a:lnSpc>
              <a:buNone/>
            </a:pPr>
            <a:r>
              <a:rPr lang="en-US" sz="1800" b="1" dirty="0" smtClean="0">
                <a:solidFill>
                  <a:srgbClr val="FF0000"/>
                </a:solidFill>
              </a:rPr>
              <a:t>USER LOGIN PAGE</a:t>
            </a: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955964" y="1246909"/>
            <a:ext cx="10183091" cy="5347854"/>
          </a:xfrm>
          <a:prstGeom prst="rect">
            <a:avLst/>
          </a:prstGeom>
        </p:spPr>
      </p:pic>
    </p:spTree>
    <p:extLst>
      <p:ext uri="{BB962C8B-B14F-4D97-AF65-F5344CB8AC3E}">
        <p14:creationId xmlns:p14="http://schemas.microsoft.com/office/powerpoint/2010/main" val="4079349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896"/>
            <a:ext cx="10515600" cy="822960"/>
          </a:xfrm>
        </p:spPr>
        <p:txBody>
          <a:bodyPr>
            <a:normAutofit fontScale="90000"/>
          </a:bodyPr>
          <a:lstStyle/>
          <a:p>
            <a:pPr marL="342900" indent="-342900"/>
            <a:r>
              <a:rPr lang="en-IN" sz="3600" b="1" dirty="0" smtClean="0">
                <a:solidFill>
                  <a:srgbClr val="0070C0"/>
                </a:solidFill>
                <a:latin typeface="+mn-lt"/>
              </a:rPr>
              <a:t>OUTPUT SCREENS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748145"/>
            <a:ext cx="11076709" cy="6109854"/>
          </a:xfrm>
        </p:spPr>
        <p:txBody>
          <a:bodyPr>
            <a:normAutofit/>
          </a:bodyPr>
          <a:lstStyle/>
          <a:p>
            <a:pPr marL="0" indent="0" algn="just">
              <a:lnSpc>
                <a:spcPct val="100000"/>
              </a:lnSpc>
              <a:buNone/>
            </a:pPr>
            <a:r>
              <a:rPr lang="en-US" sz="1800" b="1" dirty="0" smtClean="0">
                <a:solidFill>
                  <a:srgbClr val="FF0000"/>
                </a:solidFill>
              </a:rPr>
              <a:t>USER REGISTER PAGE</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83673" y="1249678"/>
            <a:ext cx="10238509" cy="5345085"/>
          </a:xfrm>
          <a:prstGeom prst="rect">
            <a:avLst/>
          </a:prstGeom>
        </p:spPr>
      </p:pic>
    </p:spTree>
    <p:extLst>
      <p:ext uri="{BB962C8B-B14F-4D97-AF65-F5344CB8AC3E}">
        <p14:creationId xmlns:p14="http://schemas.microsoft.com/office/powerpoint/2010/main" val="3080273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896"/>
            <a:ext cx="10515600" cy="822960"/>
          </a:xfrm>
        </p:spPr>
        <p:txBody>
          <a:bodyPr>
            <a:normAutofit fontScale="90000"/>
          </a:bodyPr>
          <a:lstStyle/>
          <a:p>
            <a:pPr marL="342900" indent="-342900"/>
            <a:r>
              <a:rPr lang="en-IN" sz="3600" b="1" dirty="0" smtClean="0">
                <a:solidFill>
                  <a:srgbClr val="0070C0"/>
                </a:solidFill>
                <a:latin typeface="+mn-lt"/>
              </a:rPr>
              <a:t>OUTPUT SCREENS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748145"/>
            <a:ext cx="11076709" cy="6109854"/>
          </a:xfrm>
        </p:spPr>
        <p:txBody>
          <a:bodyPr>
            <a:normAutofit/>
          </a:bodyPr>
          <a:lstStyle/>
          <a:p>
            <a:pPr marL="0" indent="0" algn="just">
              <a:lnSpc>
                <a:spcPct val="100000"/>
              </a:lnSpc>
              <a:buNone/>
            </a:pPr>
            <a:r>
              <a:rPr lang="en-US" sz="1800" b="1" dirty="0" smtClean="0">
                <a:solidFill>
                  <a:srgbClr val="FF0000"/>
                </a:solidFill>
              </a:rPr>
              <a:t>USER UPDATE PAGE</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969818" y="1115856"/>
            <a:ext cx="10280073" cy="5284944"/>
          </a:xfrm>
          <a:prstGeom prst="rect">
            <a:avLst/>
          </a:prstGeom>
        </p:spPr>
      </p:pic>
    </p:spTree>
    <p:extLst>
      <p:ext uri="{BB962C8B-B14F-4D97-AF65-F5344CB8AC3E}">
        <p14:creationId xmlns:p14="http://schemas.microsoft.com/office/powerpoint/2010/main" val="920816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896"/>
            <a:ext cx="10515600" cy="822960"/>
          </a:xfrm>
        </p:spPr>
        <p:txBody>
          <a:bodyPr>
            <a:normAutofit fontScale="90000"/>
          </a:bodyPr>
          <a:lstStyle/>
          <a:p>
            <a:pPr marL="342900" indent="-342900"/>
            <a:r>
              <a:rPr lang="en-IN" sz="3600" b="1" dirty="0" smtClean="0">
                <a:solidFill>
                  <a:srgbClr val="0070C0"/>
                </a:solidFill>
                <a:latin typeface="+mn-lt"/>
              </a:rPr>
              <a:t>OUTPUT SCREENS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748145"/>
            <a:ext cx="11076709" cy="6109854"/>
          </a:xfrm>
        </p:spPr>
        <p:txBody>
          <a:bodyPr>
            <a:normAutofit/>
          </a:bodyPr>
          <a:lstStyle/>
          <a:p>
            <a:pPr marL="0" indent="0" algn="just">
              <a:lnSpc>
                <a:spcPct val="100000"/>
              </a:lnSpc>
              <a:buNone/>
            </a:pPr>
            <a:r>
              <a:rPr lang="en-US" sz="1800" b="1" dirty="0" smtClean="0">
                <a:solidFill>
                  <a:srgbClr val="FF0000"/>
                </a:solidFill>
              </a:rPr>
              <a:t>USER TRANSACTION PAGE</a:t>
            </a:r>
            <a:endParaRPr lang="en-US" sz="1800" b="1" dirty="0">
              <a:solidFill>
                <a:srgbClr val="FF0000"/>
              </a:solidFill>
            </a:endParaRPr>
          </a:p>
          <a:p>
            <a:pPr marL="0" indent="0" algn="just">
              <a:lnSpc>
                <a:spcPct val="100000"/>
              </a:lnSpc>
              <a:buNone/>
            </a:pPr>
            <a:endParaRPr lang="en-US" sz="1800" b="1" dirty="0" smtClean="0">
              <a:solidFill>
                <a:srgbClr val="FF0000"/>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42109" y="1219200"/>
            <a:ext cx="10016836" cy="5375564"/>
          </a:xfrm>
          <a:prstGeom prst="rect">
            <a:avLst/>
          </a:prstGeom>
        </p:spPr>
      </p:pic>
    </p:spTree>
    <p:extLst>
      <p:ext uri="{BB962C8B-B14F-4D97-AF65-F5344CB8AC3E}">
        <p14:creationId xmlns:p14="http://schemas.microsoft.com/office/powerpoint/2010/main" val="67143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896"/>
            <a:ext cx="10515600" cy="822960"/>
          </a:xfrm>
        </p:spPr>
        <p:txBody>
          <a:bodyPr>
            <a:normAutofit fontScale="90000"/>
          </a:bodyPr>
          <a:lstStyle/>
          <a:p>
            <a:pPr marL="342900" indent="-342900"/>
            <a:r>
              <a:rPr lang="en-IN" sz="3600" b="1" dirty="0" smtClean="0">
                <a:solidFill>
                  <a:srgbClr val="0070C0"/>
                </a:solidFill>
                <a:latin typeface="+mn-lt"/>
              </a:rPr>
              <a:t>OUTPUT SCREENS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748145"/>
            <a:ext cx="11076709" cy="6109854"/>
          </a:xfrm>
        </p:spPr>
        <p:txBody>
          <a:bodyPr>
            <a:normAutofit/>
          </a:bodyPr>
          <a:lstStyle/>
          <a:p>
            <a:pPr marL="0" indent="0" algn="just">
              <a:lnSpc>
                <a:spcPct val="100000"/>
              </a:lnSpc>
              <a:buNone/>
            </a:pPr>
            <a:r>
              <a:rPr lang="en-US" sz="1800" b="1" dirty="0" smtClean="0">
                <a:solidFill>
                  <a:srgbClr val="FF0000"/>
                </a:solidFill>
              </a:rPr>
              <a:t>USER ANALYZE PAGE</a:t>
            </a:r>
            <a:endParaRPr lang="en-US" sz="1800" b="1" dirty="0">
              <a:solidFill>
                <a:srgbClr val="FF0000"/>
              </a:solidFill>
            </a:endParaRPr>
          </a:p>
          <a:p>
            <a:pPr marL="0" indent="0" algn="just">
              <a:lnSpc>
                <a:spcPct val="100000"/>
              </a:lnSpc>
              <a:buNone/>
            </a:pPr>
            <a:endParaRPr lang="en-US" sz="1800" b="1" dirty="0" smtClean="0">
              <a:solidFill>
                <a:srgbClr val="FF0000"/>
              </a:solidFill>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942108" y="1115856"/>
            <a:ext cx="10293927" cy="5451199"/>
          </a:xfrm>
          <a:prstGeom prst="rect">
            <a:avLst/>
          </a:prstGeom>
        </p:spPr>
      </p:pic>
    </p:spTree>
    <p:extLst>
      <p:ext uri="{BB962C8B-B14F-4D97-AF65-F5344CB8AC3E}">
        <p14:creationId xmlns:p14="http://schemas.microsoft.com/office/powerpoint/2010/main" val="208347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896"/>
            <a:ext cx="10515600" cy="822960"/>
          </a:xfrm>
        </p:spPr>
        <p:txBody>
          <a:bodyPr>
            <a:normAutofit fontScale="90000"/>
          </a:bodyPr>
          <a:lstStyle/>
          <a:p>
            <a:pPr marL="342900" indent="-342900"/>
            <a:r>
              <a:rPr lang="en-IN" sz="3600" b="1" dirty="0" smtClean="0">
                <a:solidFill>
                  <a:srgbClr val="0070C0"/>
                </a:solidFill>
                <a:latin typeface="+mn-lt"/>
              </a:rPr>
              <a:t>OUTPUT SCREENS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748145"/>
            <a:ext cx="11076709" cy="6109854"/>
          </a:xfrm>
        </p:spPr>
        <p:txBody>
          <a:bodyPr>
            <a:normAutofit/>
          </a:bodyPr>
          <a:lstStyle/>
          <a:p>
            <a:pPr marL="0" indent="0" algn="just">
              <a:lnSpc>
                <a:spcPct val="100000"/>
              </a:lnSpc>
              <a:buNone/>
            </a:pPr>
            <a:r>
              <a:rPr lang="en-US" sz="1800" b="1" dirty="0" smtClean="0">
                <a:solidFill>
                  <a:srgbClr val="FF0000"/>
                </a:solidFill>
              </a:rPr>
              <a:t>USER RECIEVE ALERT PAGE</a:t>
            </a:r>
            <a:endParaRPr lang="en-US" sz="1800" b="1" dirty="0">
              <a:solidFill>
                <a:srgbClr val="FF0000"/>
              </a:solidFill>
            </a:endParaRPr>
          </a:p>
          <a:p>
            <a:pPr marL="0" indent="0" algn="just">
              <a:lnSpc>
                <a:spcPct val="100000"/>
              </a:lnSpc>
              <a:buNone/>
            </a:pPr>
            <a:endParaRPr lang="en-US" sz="1800" b="1" dirty="0" smtClean="0">
              <a:solidFill>
                <a:srgbClr val="FF0000"/>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025236" y="1246910"/>
            <a:ext cx="10016837" cy="5237018"/>
          </a:xfrm>
          <a:prstGeom prst="rect">
            <a:avLst/>
          </a:prstGeom>
        </p:spPr>
      </p:pic>
    </p:spTree>
    <p:extLst>
      <p:ext uri="{BB962C8B-B14F-4D97-AF65-F5344CB8AC3E}">
        <p14:creationId xmlns:p14="http://schemas.microsoft.com/office/powerpoint/2010/main" val="3150628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3595"/>
          </a:xfrm>
        </p:spPr>
        <p:txBody>
          <a:bodyPr>
            <a:normAutofit/>
          </a:bodyPr>
          <a:lstStyle/>
          <a:p>
            <a:r>
              <a:rPr lang="en-GB" sz="3600" b="1" dirty="0" smtClean="0">
                <a:solidFill>
                  <a:schemeClr val="accent1">
                    <a:lumMod val="75000"/>
                  </a:schemeClr>
                </a:solidFill>
                <a:latin typeface="+mn-lt"/>
                <a:cs typeface="Times New Roman"/>
              </a:rPr>
              <a:t>ABSTRACT</a:t>
            </a:r>
            <a:endParaRPr lang="en-IN" sz="3600" b="1" dirty="0">
              <a:latin typeface="+mn-lt"/>
            </a:endParaRPr>
          </a:p>
        </p:txBody>
      </p:sp>
      <p:sp>
        <p:nvSpPr>
          <p:cNvPr id="3" name="Content Placeholder 2"/>
          <p:cNvSpPr>
            <a:spLocks noGrp="1"/>
          </p:cNvSpPr>
          <p:nvPr>
            <p:ph idx="1"/>
          </p:nvPr>
        </p:nvSpPr>
        <p:spPr>
          <a:xfrm>
            <a:off x="838201" y="940526"/>
            <a:ext cx="10291354" cy="5721532"/>
          </a:xfrm>
        </p:spPr>
        <p:txBody>
          <a:bodyPr>
            <a:noAutofit/>
          </a:bodyPr>
          <a:lstStyle/>
          <a:p>
            <a:pPr marL="0" indent="0" algn="just">
              <a:lnSpc>
                <a:spcPct val="170000"/>
              </a:lnSpc>
              <a:buNone/>
            </a:pPr>
            <a:r>
              <a:rPr lang="en-GB" sz="1800" dirty="0">
                <a:ea typeface="+mn-lt"/>
                <a:cs typeface="+mn-lt"/>
              </a:rPr>
              <a:t>In order to ensure a company's Internet security, SIEM (Security Information and Event Management) system is in place to simplify the various preventive technologies and flag alerts for security events. Inspectors (SOC) investigate warnings to determine if this is true or not. The number of warnings in general is wrong with the majority and is more than the ability of SCO to handle all awareness. Because of this, malicious possibility. Attacks and compromised hosts may be wrong.</a:t>
            </a:r>
            <a:endParaRPr lang="en-GB" sz="1800" dirty="0">
              <a:ea typeface="Cambria"/>
            </a:endParaRPr>
          </a:p>
          <a:p>
            <a:pPr marL="0" indent="0" algn="just">
              <a:lnSpc>
                <a:spcPct val="170000"/>
              </a:lnSpc>
              <a:buNone/>
            </a:pPr>
            <a:r>
              <a:rPr lang="en-GB" sz="1800" dirty="0">
                <a:ea typeface="+mn-lt"/>
                <a:cs typeface="+mn-lt"/>
              </a:rPr>
              <a:t>    We create a user-centric engineer learning framework for the Internet Safety Functional Center in the real organizational context using </a:t>
            </a:r>
            <a:r>
              <a:rPr lang="en-GB" sz="1800" dirty="0" smtClean="0">
                <a:ea typeface="+mn-lt"/>
                <a:cs typeface="+mn-lt"/>
              </a:rPr>
              <a:t>Machine </a:t>
            </a:r>
            <a:r>
              <a:rPr lang="en-GB" sz="1800" dirty="0">
                <a:ea typeface="+mn-lt"/>
                <a:cs typeface="+mn-lt"/>
              </a:rPr>
              <a:t>Learning approach.</a:t>
            </a:r>
            <a:r>
              <a:rPr lang="en-GB" sz="1800" dirty="0">
                <a:ea typeface="Cambria"/>
              </a:rPr>
              <a:t> This system aims two group of readers</a:t>
            </a:r>
            <a:r>
              <a:rPr lang="en-GB" sz="1800" dirty="0">
                <a:ea typeface="+mn-lt"/>
                <a:cs typeface="+mn-lt"/>
              </a:rPr>
              <a:t>. First group readers are one who have no knowledge of data scientists or computer safety fields and  second group readers are Internet security practitioners that have deep knowledge and expertise in Cyber Security</a:t>
            </a:r>
            <a:endParaRPr lang="en-GB" sz="1800" dirty="0">
              <a:ea typeface="Cambria"/>
              <a:cs typeface="+mn-lt"/>
            </a:endParaRPr>
          </a:p>
          <a:p>
            <a:pPr marL="0" indent="0" algn="just">
              <a:lnSpc>
                <a:spcPct val="170000"/>
              </a:lnSpc>
              <a:buNone/>
            </a:pPr>
            <a:r>
              <a:rPr lang="en-GB" sz="1800" dirty="0">
                <a:ea typeface="Cambria"/>
              </a:rPr>
              <a:t>   The system aims to </a:t>
            </a:r>
            <a:r>
              <a:rPr lang="en-GB" sz="1800" dirty="0">
                <a:ea typeface="+mn-lt"/>
                <a:cs typeface="+mn-lt"/>
              </a:rPr>
              <a:t>demonstrate full steps from data collection, label creation, feature engineering, machine learning algorithm and sample performance evaluations.</a:t>
            </a:r>
            <a:endParaRPr lang="en-GB" sz="1800" dirty="0">
              <a:ea typeface="Cambria"/>
            </a:endParaRPr>
          </a:p>
        </p:txBody>
      </p:sp>
    </p:spTree>
    <p:extLst>
      <p:ext uri="{BB962C8B-B14F-4D97-AF65-F5344CB8AC3E}">
        <p14:creationId xmlns:p14="http://schemas.microsoft.com/office/powerpoint/2010/main" val="1569185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896"/>
            <a:ext cx="10515600" cy="822960"/>
          </a:xfrm>
        </p:spPr>
        <p:txBody>
          <a:bodyPr>
            <a:normAutofit fontScale="90000"/>
          </a:bodyPr>
          <a:lstStyle/>
          <a:p>
            <a:pPr marL="342900" indent="-342900"/>
            <a:r>
              <a:rPr lang="en-IN" sz="3600" b="1" dirty="0" smtClean="0">
                <a:solidFill>
                  <a:srgbClr val="0070C0"/>
                </a:solidFill>
                <a:latin typeface="+mn-lt"/>
              </a:rPr>
              <a:t>OUTPUT SCREENS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748145"/>
            <a:ext cx="11076709" cy="6109854"/>
          </a:xfrm>
        </p:spPr>
        <p:txBody>
          <a:bodyPr>
            <a:normAutofit/>
          </a:bodyPr>
          <a:lstStyle/>
          <a:p>
            <a:pPr marL="0" indent="0" algn="just">
              <a:lnSpc>
                <a:spcPct val="100000"/>
              </a:lnSpc>
              <a:buNone/>
            </a:pPr>
            <a:r>
              <a:rPr lang="en-US" sz="1800" b="1" dirty="0" smtClean="0">
                <a:solidFill>
                  <a:srgbClr val="FF0000"/>
                </a:solidFill>
              </a:rPr>
              <a:t>ADMIN LOGIN PAGE</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025236" y="1219200"/>
            <a:ext cx="9919855" cy="5181599"/>
          </a:xfrm>
          <a:prstGeom prst="rect">
            <a:avLst/>
          </a:prstGeom>
        </p:spPr>
      </p:pic>
    </p:spTree>
    <p:extLst>
      <p:ext uri="{BB962C8B-B14F-4D97-AF65-F5344CB8AC3E}">
        <p14:creationId xmlns:p14="http://schemas.microsoft.com/office/powerpoint/2010/main" val="3388724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896"/>
            <a:ext cx="10515600" cy="822960"/>
          </a:xfrm>
        </p:spPr>
        <p:txBody>
          <a:bodyPr>
            <a:normAutofit fontScale="90000"/>
          </a:bodyPr>
          <a:lstStyle/>
          <a:p>
            <a:pPr marL="342900" indent="-342900"/>
            <a:r>
              <a:rPr lang="en-IN" sz="3600" b="1" dirty="0" smtClean="0">
                <a:solidFill>
                  <a:srgbClr val="0070C0"/>
                </a:solidFill>
                <a:latin typeface="+mn-lt"/>
              </a:rPr>
              <a:t>OUTPUT SCREENS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748145"/>
            <a:ext cx="11076709" cy="6109854"/>
          </a:xfrm>
        </p:spPr>
        <p:txBody>
          <a:bodyPr>
            <a:normAutofit/>
          </a:bodyPr>
          <a:lstStyle/>
          <a:p>
            <a:pPr marL="0" indent="0" algn="just">
              <a:lnSpc>
                <a:spcPct val="100000"/>
              </a:lnSpc>
              <a:buNone/>
            </a:pPr>
            <a:r>
              <a:rPr lang="en-US" sz="1800" b="1" dirty="0" smtClean="0">
                <a:solidFill>
                  <a:srgbClr val="FF0000"/>
                </a:solidFill>
              </a:rPr>
              <a:t>ADMIN ANALYZE PAGE</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69817" y="1219200"/>
            <a:ext cx="10280073" cy="5264727"/>
          </a:xfrm>
          <a:prstGeom prst="rect">
            <a:avLst/>
          </a:prstGeom>
        </p:spPr>
      </p:pic>
    </p:spTree>
    <p:extLst>
      <p:ext uri="{BB962C8B-B14F-4D97-AF65-F5344CB8AC3E}">
        <p14:creationId xmlns:p14="http://schemas.microsoft.com/office/powerpoint/2010/main" val="2169526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896"/>
            <a:ext cx="10515600" cy="822960"/>
          </a:xfrm>
        </p:spPr>
        <p:txBody>
          <a:bodyPr>
            <a:normAutofit fontScale="90000"/>
          </a:bodyPr>
          <a:lstStyle/>
          <a:p>
            <a:pPr marL="342900" indent="-342900"/>
            <a:r>
              <a:rPr lang="en-IN" sz="3600" b="1" dirty="0" smtClean="0">
                <a:solidFill>
                  <a:srgbClr val="0070C0"/>
                </a:solidFill>
                <a:latin typeface="+mn-lt"/>
              </a:rPr>
              <a:t>OUTPUT SCREENS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748145"/>
            <a:ext cx="11076709" cy="6109854"/>
          </a:xfrm>
        </p:spPr>
        <p:txBody>
          <a:bodyPr>
            <a:normAutofit/>
          </a:bodyPr>
          <a:lstStyle/>
          <a:p>
            <a:pPr marL="0" indent="0" algn="just">
              <a:lnSpc>
                <a:spcPct val="100000"/>
              </a:lnSpc>
              <a:buNone/>
            </a:pPr>
            <a:r>
              <a:rPr lang="en-US" sz="1800" b="1" dirty="0" smtClean="0">
                <a:solidFill>
                  <a:srgbClr val="FF0000"/>
                </a:solidFill>
              </a:rPr>
              <a:t>ADMIN RISK USER PAGE</a:t>
            </a:r>
            <a:endParaRPr lang="en-US" sz="1800" b="1" dirty="0">
              <a:solidFill>
                <a:srgbClr val="FF0000"/>
              </a:solidFill>
            </a:endParaRPr>
          </a:p>
          <a:p>
            <a:pPr marL="0" indent="0" algn="just">
              <a:lnSpc>
                <a:spcPct val="100000"/>
              </a:lnSpc>
              <a:buNone/>
            </a:pPr>
            <a:endParaRPr lang="en-US" sz="1800" b="1" dirty="0" smtClean="0">
              <a:solidFill>
                <a:srgbClr val="FF0000"/>
              </a:solidFill>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983672" y="1219199"/>
            <a:ext cx="10370127" cy="5250873"/>
          </a:xfrm>
          <a:prstGeom prst="rect">
            <a:avLst/>
          </a:prstGeom>
        </p:spPr>
      </p:pic>
    </p:spTree>
    <p:extLst>
      <p:ext uri="{BB962C8B-B14F-4D97-AF65-F5344CB8AC3E}">
        <p14:creationId xmlns:p14="http://schemas.microsoft.com/office/powerpoint/2010/main" val="1189338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896"/>
            <a:ext cx="10515600" cy="822960"/>
          </a:xfrm>
        </p:spPr>
        <p:txBody>
          <a:bodyPr>
            <a:normAutofit fontScale="90000"/>
          </a:bodyPr>
          <a:lstStyle/>
          <a:p>
            <a:pPr marL="342900" indent="-342900"/>
            <a:r>
              <a:rPr lang="en-IN" sz="3600" b="1" dirty="0" smtClean="0">
                <a:solidFill>
                  <a:srgbClr val="0070C0"/>
                </a:solidFill>
                <a:latin typeface="+mn-lt"/>
              </a:rPr>
              <a:t>OUTPUT SCREENS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748145"/>
            <a:ext cx="11076709" cy="6109854"/>
          </a:xfrm>
        </p:spPr>
        <p:txBody>
          <a:bodyPr>
            <a:normAutofit/>
          </a:bodyPr>
          <a:lstStyle/>
          <a:p>
            <a:pPr marL="0" indent="0" algn="just">
              <a:lnSpc>
                <a:spcPct val="100000"/>
              </a:lnSpc>
              <a:buNone/>
            </a:pPr>
            <a:r>
              <a:rPr lang="en-US" sz="1800" b="1" dirty="0" smtClean="0">
                <a:solidFill>
                  <a:srgbClr val="FF0000"/>
                </a:solidFill>
              </a:rPr>
              <a:t>ADMIN CHARTS PAGE (ANALYSIS USING PIE CHART)</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969819" y="1219200"/>
            <a:ext cx="9919854" cy="5264727"/>
          </a:xfrm>
          <a:prstGeom prst="rect">
            <a:avLst/>
          </a:prstGeom>
        </p:spPr>
      </p:pic>
    </p:spTree>
    <p:extLst>
      <p:ext uri="{BB962C8B-B14F-4D97-AF65-F5344CB8AC3E}">
        <p14:creationId xmlns:p14="http://schemas.microsoft.com/office/powerpoint/2010/main" val="1319672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2896"/>
            <a:ext cx="10515600" cy="822960"/>
          </a:xfrm>
        </p:spPr>
        <p:txBody>
          <a:bodyPr>
            <a:normAutofit fontScale="90000"/>
          </a:bodyPr>
          <a:lstStyle/>
          <a:p>
            <a:pPr marL="342900" indent="-342900"/>
            <a:r>
              <a:rPr lang="en-IN" sz="3600" b="1" dirty="0" smtClean="0">
                <a:solidFill>
                  <a:srgbClr val="0070C0"/>
                </a:solidFill>
                <a:latin typeface="+mn-lt"/>
              </a:rPr>
              <a:t>OUTPUT SCREENS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748145"/>
            <a:ext cx="11076709" cy="6109854"/>
          </a:xfrm>
        </p:spPr>
        <p:txBody>
          <a:bodyPr>
            <a:normAutofit/>
          </a:bodyPr>
          <a:lstStyle/>
          <a:p>
            <a:pPr marL="0" indent="0" algn="just">
              <a:lnSpc>
                <a:spcPct val="100000"/>
              </a:lnSpc>
              <a:buNone/>
            </a:pPr>
            <a:r>
              <a:rPr lang="en-US" sz="1800" b="1" dirty="0" smtClean="0">
                <a:solidFill>
                  <a:srgbClr val="FF0000"/>
                </a:solidFill>
              </a:rPr>
              <a:t>ADMIN CHARTS PAGE (ANALYSIS USING BAR CHART)</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983674" y="1316182"/>
            <a:ext cx="9975272" cy="5070763"/>
          </a:xfrm>
          <a:prstGeom prst="rect">
            <a:avLst/>
          </a:prstGeom>
        </p:spPr>
      </p:pic>
    </p:spTree>
    <p:extLst>
      <p:ext uri="{BB962C8B-B14F-4D97-AF65-F5344CB8AC3E}">
        <p14:creationId xmlns:p14="http://schemas.microsoft.com/office/powerpoint/2010/main" val="419148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826"/>
            <a:ext cx="10515600" cy="957030"/>
          </a:xfrm>
        </p:spPr>
        <p:txBody>
          <a:bodyPr>
            <a:normAutofit fontScale="90000"/>
          </a:bodyPr>
          <a:lstStyle/>
          <a:p>
            <a:pPr marL="342900" indent="-342900"/>
            <a:r>
              <a:rPr lang="en-IN" sz="3600" b="1" dirty="0" smtClean="0">
                <a:solidFill>
                  <a:srgbClr val="0070C0"/>
                </a:solidFill>
                <a:latin typeface="+mn-lt"/>
              </a:rPr>
              <a:t>TEST CASES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637309"/>
            <a:ext cx="11076709" cy="6220690"/>
          </a:xfrm>
        </p:spPr>
        <p:txBody>
          <a:bodyPr>
            <a:normAutofit/>
          </a:bodyPr>
          <a:lstStyle/>
          <a:p>
            <a:pPr marL="0" indent="0" algn="just">
              <a:lnSpc>
                <a:spcPct val="100000"/>
              </a:lnSpc>
              <a:buNone/>
            </a:pPr>
            <a:r>
              <a:rPr lang="en-US" sz="1800" b="1" dirty="0" smtClean="0">
                <a:solidFill>
                  <a:srgbClr val="FF0000"/>
                </a:solidFill>
              </a:rPr>
              <a:t>USER TEST CASES</a:t>
            </a:r>
          </a:p>
          <a:p>
            <a:pPr marL="0" indent="0" algn="just">
              <a:lnSpc>
                <a:spcPct val="100000"/>
              </a:lnSpc>
              <a:buNone/>
            </a:pPr>
            <a:endParaRPr lang="en-US" sz="1800" b="1" dirty="0" smtClean="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037943264"/>
              </p:ext>
            </p:extLst>
          </p:nvPr>
        </p:nvGraphicFramePr>
        <p:xfrm>
          <a:off x="969820" y="942107"/>
          <a:ext cx="10383981" cy="5749637"/>
        </p:xfrm>
        <a:graphic>
          <a:graphicData uri="http://schemas.openxmlformats.org/drawingml/2006/table">
            <a:tbl>
              <a:tblPr firstRow="1" firstCol="1" bandRow="1">
                <a:tableStyleId>{5C22544A-7EE6-4342-B048-85BDC9FD1C3A}</a:tableStyleId>
              </a:tblPr>
              <a:tblGrid>
                <a:gridCol w="926764">
                  <a:extLst>
                    <a:ext uri="{9D8B030D-6E8A-4147-A177-3AD203B41FA5}">
                      <a16:colId xmlns:a16="http://schemas.microsoft.com/office/drawing/2014/main" val="4176870321"/>
                    </a:ext>
                  </a:extLst>
                </a:gridCol>
                <a:gridCol w="2007991">
                  <a:extLst>
                    <a:ext uri="{9D8B030D-6E8A-4147-A177-3AD203B41FA5}">
                      <a16:colId xmlns:a16="http://schemas.microsoft.com/office/drawing/2014/main" val="1514829062"/>
                    </a:ext>
                  </a:extLst>
                </a:gridCol>
                <a:gridCol w="3117301">
                  <a:extLst>
                    <a:ext uri="{9D8B030D-6E8A-4147-A177-3AD203B41FA5}">
                      <a16:colId xmlns:a16="http://schemas.microsoft.com/office/drawing/2014/main" val="75256744"/>
                    </a:ext>
                  </a:extLst>
                </a:gridCol>
                <a:gridCol w="1390148">
                  <a:extLst>
                    <a:ext uri="{9D8B030D-6E8A-4147-A177-3AD203B41FA5}">
                      <a16:colId xmlns:a16="http://schemas.microsoft.com/office/drawing/2014/main" val="3745704839"/>
                    </a:ext>
                  </a:extLst>
                </a:gridCol>
                <a:gridCol w="2941777">
                  <a:extLst>
                    <a:ext uri="{9D8B030D-6E8A-4147-A177-3AD203B41FA5}">
                      <a16:colId xmlns:a16="http://schemas.microsoft.com/office/drawing/2014/main" val="2129438408"/>
                    </a:ext>
                  </a:extLst>
                </a:gridCol>
              </a:tblGrid>
              <a:tr h="763253">
                <a:tc>
                  <a:txBody>
                    <a:bodyPr/>
                    <a:lstStyle/>
                    <a:p>
                      <a:pPr marR="269875" algn="ctr">
                        <a:lnSpc>
                          <a:spcPct val="150000"/>
                        </a:lnSpc>
                        <a:spcAft>
                          <a:spcPts val="100"/>
                        </a:spcAft>
                      </a:pPr>
                      <a:r>
                        <a:rPr lang="en-IN" sz="1600">
                          <a:effectLst/>
                        </a:rPr>
                        <a:t>S.no</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Test Cases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just">
                        <a:lnSpc>
                          <a:spcPct val="150000"/>
                        </a:lnSpc>
                        <a:spcAft>
                          <a:spcPts val="100"/>
                        </a:spcAft>
                      </a:pPr>
                      <a:r>
                        <a:rPr lang="en-IN" sz="1600" dirty="0">
                          <a:effectLst/>
                        </a:rPr>
                        <a:t>Expected Output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just">
                        <a:lnSpc>
                          <a:spcPct val="150000"/>
                        </a:lnSpc>
                        <a:spcAft>
                          <a:spcPts val="100"/>
                        </a:spcAft>
                      </a:pPr>
                      <a:r>
                        <a:rPr lang="en-IN" sz="1600">
                          <a:effectLst/>
                        </a:rPr>
                        <a:t>Result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dirty="0">
                          <a:effectLst/>
                        </a:rPr>
                        <a:t>Remarks</a:t>
                      </a:r>
                    </a:p>
                    <a:p>
                      <a:pPr marR="269875">
                        <a:lnSpc>
                          <a:spcPct val="150000"/>
                        </a:lnSpc>
                        <a:spcAft>
                          <a:spcPts val="100"/>
                        </a:spcAft>
                      </a:pPr>
                      <a:r>
                        <a:rPr lang="en-IN" sz="1600" dirty="0">
                          <a:effectLst/>
                        </a:rPr>
                        <a:t>(if fails)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4239888796"/>
                  </a:ext>
                </a:extLst>
              </a:tr>
              <a:tr h="595876">
                <a:tc>
                  <a:txBody>
                    <a:bodyPr/>
                    <a:lstStyle/>
                    <a:p>
                      <a:pPr marR="269875" algn="ctr">
                        <a:lnSpc>
                          <a:spcPct val="150000"/>
                        </a:lnSpc>
                        <a:spcAft>
                          <a:spcPts val="100"/>
                        </a:spcAft>
                      </a:pPr>
                      <a:r>
                        <a:rPr lang="en-IN"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User Register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l">
                        <a:lnSpc>
                          <a:spcPct val="150000"/>
                        </a:lnSpc>
                        <a:spcAft>
                          <a:spcPts val="100"/>
                        </a:spcAft>
                      </a:pPr>
                      <a:r>
                        <a:rPr lang="en-IN" sz="1600" dirty="0">
                          <a:effectLst/>
                        </a:rPr>
                        <a:t>If user registered is successful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a:effectLst/>
                        </a:rPr>
                        <a:t>Pass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a:effectLst/>
                        </a:rPr>
                        <a:t>If already user exists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365896347"/>
                  </a:ext>
                </a:extLst>
              </a:tr>
              <a:tr h="910070">
                <a:tc>
                  <a:txBody>
                    <a:bodyPr/>
                    <a:lstStyle/>
                    <a:p>
                      <a:pPr marR="269875" algn="ctr">
                        <a:lnSpc>
                          <a:spcPct val="150000"/>
                        </a:lnSpc>
                        <a:spcAft>
                          <a:spcPts val="100"/>
                        </a:spcAft>
                      </a:pPr>
                      <a:r>
                        <a:rPr lang="en-IN"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User Login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l">
                        <a:lnSpc>
                          <a:spcPct val="150000"/>
                        </a:lnSpc>
                        <a:spcAft>
                          <a:spcPts val="100"/>
                        </a:spcAft>
                      </a:pPr>
                      <a:r>
                        <a:rPr lang="en-IN" sz="1600" dirty="0">
                          <a:effectLst/>
                        </a:rPr>
                        <a:t>If user name and password is correct, it will validate user login.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a:effectLst/>
                        </a:rPr>
                        <a:t>Pass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a:effectLst/>
                        </a:rPr>
                        <a:t>Unknown users will not login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814654929"/>
                  </a:ext>
                </a:extLst>
              </a:tr>
              <a:tr h="750228">
                <a:tc>
                  <a:txBody>
                    <a:bodyPr/>
                    <a:lstStyle/>
                    <a:p>
                      <a:pPr marR="269875" algn="ctr">
                        <a:lnSpc>
                          <a:spcPct val="150000"/>
                        </a:lnSpc>
                        <a:spcAft>
                          <a:spcPts val="100"/>
                        </a:spcAft>
                      </a:pPr>
                      <a:r>
                        <a:rPr lang="en-IN"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User details update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l">
                        <a:lnSpc>
                          <a:spcPct val="150000"/>
                        </a:lnSpc>
                        <a:spcAft>
                          <a:spcPts val="100"/>
                        </a:spcAft>
                      </a:pPr>
                      <a:r>
                        <a:rPr lang="en-IN" sz="1600">
                          <a:effectLst/>
                        </a:rPr>
                        <a:t>If user wants to change their personal details.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a:effectLst/>
                        </a:rPr>
                        <a:t>Pass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a:effectLst/>
                        </a:rPr>
                        <a:t>No such detail/No valid proof exists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3122597886"/>
                  </a:ext>
                </a:extLst>
              </a:tr>
              <a:tr h="910070">
                <a:tc>
                  <a:txBody>
                    <a:bodyPr/>
                    <a:lstStyle/>
                    <a:p>
                      <a:pPr marR="269875" algn="ctr">
                        <a:lnSpc>
                          <a:spcPct val="150000"/>
                        </a:lnSpc>
                        <a:spcAft>
                          <a:spcPts val="100"/>
                        </a:spcAft>
                      </a:pPr>
                      <a:r>
                        <a:rPr lang="en-IN" sz="1600" dirty="0">
                          <a:effectLst/>
                        </a:rPr>
                        <a:t>4</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User Transaction page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l">
                        <a:lnSpc>
                          <a:spcPct val="150000"/>
                        </a:lnSpc>
                        <a:spcAft>
                          <a:spcPts val="100"/>
                        </a:spcAft>
                      </a:pPr>
                      <a:r>
                        <a:rPr lang="en-IN" sz="1600">
                          <a:effectLst/>
                        </a:rPr>
                        <a:t>User should enter their details for transaction, with primary ID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a:effectLst/>
                        </a:rPr>
                        <a:t>Pass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a:effectLst/>
                        </a:rPr>
                        <a:t>Transaction fails if wrong details entered.</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1756137286"/>
                  </a:ext>
                </a:extLst>
              </a:tr>
              <a:tr h="910070">
                <a:tc>
                  <a:txBody>
                    <a:bodyPr/>
                    <a:lstStyle/>
                    <a:p>
                      <a:pPr marR="269875" algn="ctr">
                        <a:lnSpc>
                          <a:spcPct val="150000"/>
                        </a:lnSpc>
                        <a:spcAft>
                          <a:spcPts val="100"/>
                        </a:spcAft>
                      </a:pPr>
                      <a:r>
                        <a:rPr lang="en-IN" sz="1600" dirty="0">
                          <a:effectLst/>
                        </a:rPr>
                        <a:t>5</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User Analyze page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l">
                        <a:lnSpc>
                          <a:spcPct val="150000"/>
                        </a:lnSpc>
                        <a:spcAft>
                          <a:spcPts val="100"/>
                        </a:spcAft>
                      </a:pPr>
                      <a:r>
                        <a:rPr lang="en-IN" sz="1600">
                          <a:effectLst/>
                        </a:rPr>
                        <a:t>User can view all the transaction list performed till date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a:effectLst/>
                        </a:rPr>
                        <a:t>Pass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dirty="0">
                          <a:effectLst/>
                        </a:rPr>
                        <a:t>Cannot Analyze with failed transactions.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3611188801"/>
                  </a:ext>
                </a:extLst>
              </a:tr>
              <a:tr h="910070">
                <a:tc>
                  <a:txBody>
                    <a:bodyPr/>
                    <a:lstStyle/>
                    <a:p>
                      <a:pPr marR="269875" algn="ctr">
                        <a:lnSpc>
                          <a:spcPct val="150000"/>
                        </a:lnSpc>
                        <a:spcAft>
                          <a:spcPts val="100"/>
                        </a:spcAft>
                      </a:pPr>
                      <a:r>
                        <a:rPr lang="en-IN" sz="1600" dirty="0">
                          <a:effectLst/>
                        </a:rPr>
                        <a:t>6</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User Alert Page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l">
                        <a:lnSpc>
                          <a:spcPct val="150000"/>
                        </a:lnSpc>
                        <a:spcAft>
                          <a:spcPts val="100"/>
                        </a:spcAft>
                      </a:pPr>
                      <a:r>
                        <a:rPr lang="en-IN" sz="1600" dirty="0">
                          <a:effectLst/>
                        </a:rPr>
                        <a:t>Alerts user about transactions exceeded the limit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a:effectLst/>
                        </a:rPr>
                        <a:t>Pass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dirty="0">
                          <a:effectLst/>
                        </a:rPr>
                        <a:t>Doesn’t make alert for transactions within limit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3887188565"/>
                  </a:ext>
                </a:extLst>
              </a:tr>
            </a:tbl>
          </a:graphicData>
        </a:graphic>
      </p:graphicFrame>
    </p:spTree>
    <p:extLst>
      <p:ext uri="{BB962C8B-B14F-4D97-AF65-F5344CB8AC3E}">
        <p14:creationId xmlns:p14="http://schemas.microsoft.com/office/powerpoint/2010/main" val="3772783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826"/>
            <a:ext cx="10515600" cy="957030"/>
          </a:xfrm>
        </p:spPr>
        <p:txBody>
          <a:bodyPr>
            <a:normAutofit fontScale="90000"/>
          </a:bodyPr>
          <a:lstStyle/>
          <a:p>
            <a:pPr marL="342900" indent="-342900"/>
            <a:r>
              <a:rPr lang="en-IN" sz="3600" b="1" dirty="0" smtClean="0">
                <a:solidFill>
                  <a:srgbClr val="0070C0"/>
                </a:solidFill>
                <a:latin typeface="+mn-lt"/>
              </a:rPr>
              <a:t>TEST CASES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637309"/>
            <a:ext cx="11076709" cy="6220690"/>
          </a:xfrm>
        </p:spPr>
        <p:txBody>
          <a:bodyPr>
            <a:normAutofit/>
          </a:bodyPr>
          <a:lstStyle/>
          <a:p>
            <a:pPr marL="0" indent="0" algn="just">
              <a:lnSpc>
                <a:spcPct val="100000"/>
              </a:lnSpc>
              <a:buNone/>
            </a:pPr>
            <a:r>
              <a:rPr lang="en-US" sz="1800" b="1" dirty="0" smtClean="0">
                <a:solidFill>
                  <a:srgbClr val="FF0000"/>
                </a:solidFill>
              </a:rPr>
              <a:t>ADMIN TEST CASES</a:t>
            </a:r>
          </a:p>
          <a:p>
            <a:pPr marL="0" indent="0" algn="just">
              <a:lnSpc>
                <a:spcPct val="100000"/>
              </a:lnSpc>
              <a:buNone/>
            </a:pPr>
            <a:endParaRPr lang="en-US" sz="1800" b="1" dirty="0" smtClean="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27043084"/>
              </p:ext>
            </p:extLst>
          </p:nvPr>
        </p:nvGraphicFramePr>
        <p:xfrm>
          <a:off x="997526" y="1011384"/>
          <a:ext cx="10356275" cy="5559334"/>
        </p:xfrm>
        <a:graphic>
          <a:graphicData uri="http://schemas.openxmlformats.org/drawingml/2006/table">
            <a:tbl>
              <a:tblPr firstRow="1" firstCol="1" bandRow="1">
                <a:tableStyleId>{5C22544A-7EE6-4342-B048-85BDC9FD1C3A}</a:tableStyleId>
              </a:tblPr>
              <a:tblGrid>
                <a:gridCol w="775856">
                  <a:extLst>
                    <a:ext uri="{9D8B030D-6E8A-4147-A177-3AD203B41FA5}">
                      <a16:colId xmlns:a16="http://schemas.microsoft.com/office/drawing/2014/main" val="4029492528"/>
                    </a:ext>
                  </a:extLst>
                </a:gridCol>
                <a:gridCol w="2119745">
                  <a:extLst>
                    <a:ext uri="{9D8B030D-6E8A-4147-A177-3AD203B41FA5}">
                      <a16:colId xmlns:a16="http://schemas.microsoft.com/office/drawing/2014/main" val="4286345477"/>
                    </a:ext>
                  </a:extLst>
                </a:gridCol>
                <a:gridCol w="3075709">
                  <a:extLst>
                    <a:ext uri="{9D8B030D-6E8A-4147-A177-3AD203B41FA5}">
                      <a16:colId xmlns:a16="http://schemas.microsoft.com/office/drawing/2014/main" val="1505912571"/>
                    </a:ext>
                  </a:extLst>
                </a:gridCol>
                <a:gridCol w="1219200">
                  <a:extLst>
                    <a:ext uri="{9D8B030D-6E8A-4147-A177-3AD203B41FA5}">
                      <a16:colId xmlns:a16="http://schemas.microsoft.com/office/drawing/2014/main" val="3155328353"/>
                    </a:ext>
                  </a:extLst>
                </a:gridCol>
                <a:gridCol w="3165765">
                  <a:extLst>
                    <a:ext uri="{9D8B030D-6E8A-4147-A177-3AD203B41FA5}">
                      <a16:colId xmlns:a16="http://schemas.microsoft.com/office/drawing/2014/main" val="2107904044"/>
                    </a:ext>
                  </a:extLst>
                </a:gridCol>
              </a:tblGrid>
              <a:tr h="700669">
                <a:tc>
                  <a:txBody>
                    <a:bodyPr/>
                    <a:lstStyle/>
                    <a:p>
                      <a:pPr marR="269875" algn="ctr">
                        <a:lnSpc>
                          <a:spcPct val="150000"/>
                        </a:lnSpc>
                        <a:spcAft>
                          <a:spcPts val="100"/>
                        </a:spcAft>
                      </a:pPr>
                      <a:r>
                        <a:rPr lang="en-IN" sz="1600" dirty="0">
                          <a:effectLst/>
                        </a:rPr>
                        <a:t>S.no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Test Cases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just">
                        <a:lnSpc>
                          <a:spcPct val="150000"/>
                        </a:lnSpc>
                        <a:spcAft>
                          <a:spcPts val="100"/>
                        </a:spcAft>
                      </a:pPr>
                      <a:r>
                        <a:rPr lang="en-IN" sz="1600">
                          <a:effectLst/>
                        </a:rPr>
                        <a:t>Expected Output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just">
                        <a:lnSpc>
                          <a:spcPct val="150000"/>
                        </a:lnSpc>
                        <a:spcAft>
                          <a:spcPts val="100"/>
                        </a:spcAft>
                      </a:pPr>
                      <a:r>
                        <a:rPr lang="en-IN" sz="1600">
                          <a:effectLst/>
                        </a:rPr>
                        <a:t>Result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L="0" marR="269875" indent="0" algn="l" defTabSz="914400" rtl="0" eaLnBrk="1" fontAlgn="auto" latinLnBrk="0" hangingPunct="1">
                        <a:lnSpc>
                          <a:spcPct val="150000"/>
                        </a:lnSpc>
                        <a:spcBef>
                          <a:spcPts val="0"/>
                        </a:spcBef>
                        <a:spcAft>
                          <a:spcPts val="100"/>
                        </a:spcAft>
                        <a:buClrTx/>
                        <a:buSzTx/>
                        <a:buFontTx/>
                        <a:buNone/>
                        <a:tabLst/>
                        <a:defRPr/>
                      </a:pPr>
                      <a:r>
                        <a:rPr lang="en-IN" sz="1600" dirty="0" smtClean="0">
                          <a:effectLst/>
                        </a:rPr>
                        <a:t>Remarks (if fails)</a:t>
                      </a:r>
                      <a:endParaRPr lang="en-IN" sz="1600" dirty="0">
                        <a:effectLst/>
                      </a:endParaRPr>
                    </a:p>
                    <a:p>
                      <a:pPr marR="269875">
                        <a:lnSpc>
                          <a:spcPct val="150000"/>
                        </a:lnSpc>
                        <a:spcAft>
                          <a:spcPts val="1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2278048231"/>
                  </a:ext>
                </a:extLst>
              </a:tr>
              <a:tr h="688072">
                <a:tc>
                  <a:txBody>
                    <a:bodyPr/>
                    <a:lstStyle/>
                    <a:p>
                      <a:pPr marR="269875" algn="ctr">
                        <a:lnSpc>
                          <a:spcPct val="150000"/>
                        </a:lnSpc>
                        <a:spcAft>
                          <a:spcPts val="100"/>
                        </a:spcAft>
                      </a:pPr>
                      <a:r>
                        <a:rPr lang="en-IN" sz="1600">
                          <a:effectLst/>
                        </a:rPr>
                        <a:t>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Admin Login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a:effectLst/>
                        </a:rPr>
                        <a:t>If Admin name and password is correct, it will validate login.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a:effectLst/>
                        </a:rPr>
                        <a:t>Pass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a:effectLst/>
                        </a:rPr>
                        <a:t>No valid detail of admin exists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1494643870"/>
                  </a:ext>
                </a:extLst>
              </a:tr>
              <a:tr h="1050878">
                <a:tc>
                  <a:txBody>
                    <a:bodyPr/>
                    <a:lstStyle/>
                    <a:p>
                      <a:pPr marR="269875" algn="ctr">
                        <a:lnSpc>
                          <a:spcPct val="150000"/>
                        </a:lnSpc>
                        <a:spcAft>
                          <a:spcPts val="100"/>
                        </a:spcAft>
                      </a:pPr>
                      <a:r>
                        <a:rPr lang="en-IN" sz="1600">
                          <a:effectLst/>
                        </a:rPr>
                        <a:t>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Admin Analyze Page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dirty="0">
                          <a:effectLst/>
                        </a:rPr>
                        <a:t>Show no. of transactions per person registered.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a:effectLst/>
                        </a:rPr>
                        <a:t>Pass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a:effectLst/>
                        </a:rPr>
                        <a:t>Fail to show list of no of transactions performed by each user.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3041125139"/>
                  </a:ext>
                </a:extLst>
              </a:tr>
              <a:tr h="837329">
                <a:tc>
                  <a:txBody>
                    <a:bodyPr/>
                    <a:lstStyle/>
                    <a:p>
                      <a:pPr marR="269875" algn="ctr">
                        <a:lnSpc>
                          <a:spcPct val="150000"/>
                        </a:lnSpc>
                        <a:spcAft>
                          <a:spcPts val="100"/>
                        </a:spcAft>
                      </a:pPr>
                      <a:r>
                        <a:rPr lang="en-IN" sz="1600">
                          <a:effectLst/>
                        </a:rPr>
                        <a:t>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Admin Alert Page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dirty="0">
                          <a:effectLst/>
                        </a:rPr>
                        <a:t>Shows details of users who have exceeded transaction limit.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Pass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a:effectLst/>
                        </a:rPr>
                        <a:t>Fail to view list of exceeded transaction limit users.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2377938563"/>
                  </a:ext>
                </a:extLst>
              </a:tr>
              <a:tr h="837329">
                <a:tc>
                  <a:txBody>
                    <a:bodyPr/>
                    <a:lstStyle/>
                    <a:p>
                      <a:pPr marR="269875" algn="ctr">
                        <a:lnSpc>
                          <a:spcPct val="150000"/>
                        </a:lnSpc>
                        <a:spcAft>
                          <a:spcPts val="100"/>
                        </a:spcAft>
                      </a:pPr>
                      <a:r>
                        <a:rPr lang="en-IN" sz="1600">
                          <a:effectLst/>
                        </a:rPr>
                        <a:t>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a:effectLst/>
                        </a:rPr>
                        <a:t>Send Query Page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a:effectLst/>
                        </a:rPr>
                        <a:t>Sends alert message for relevant user exceeding transaction limit.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dirty="0">
                          <a:effectLst/>
                        </a:rPr>
                        <a:t>Pass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dirty="0">
                          <a:effectLst/>
                        </a:rPr>
                        <a:t>Fails to send alert message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2685787030"/>
                  </a:ext>
                </a:extLst>
              </a:tr>
              <a:tr h="1413684">
                <a:tc>
                  <a:txBody>
                    <a:bodyPr/>
                    <a:lstStyle/>
                    <a:p>
                      <a:pPr marR="269875" algn="ctr">
                        <a:lnSpc>
                          <a:spcPct val="150000"/>
                        </a:lnSpc>
                        <a:spcAft>
                          <a:spcPts val="100"/>
                        </a:spcAft>
                      </a:pPr>
                      <a:r>
                        <a:rPr lang="en-IN" sz="1600">
                          <a:effectLst/>
                        </a:rPr>
                        <a:t>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a:effectLst/>
                        </a:rPr>
                        <a:t>Admin Chart Page</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a:effectLst/>
                        </a:rPr>
                        <a:t>Represents Analysis in diagrammatical format in the form of piecharts /bar graph / column graph</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gn="ctr">
                        <a:lnSpc>
                          <a:spcPct val="150000"/>
                        </a:lnSpc>
                        <a:spcAft>
                          <a:spcPts val="100"/>
                        </a:spcAft>
                      </a:pPr>
                      <a:r>
                        <a:rPr lang="en-IN" sz="1600">
                          <a:effectLst/>
                        </a:rPr>
                        <a:t>Pass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tc>
                  <a:txBody>
                    <a:bodyPr/>
                    <a:lstStyle/>
                    <a:p>
                      <a:pPr marR="269875">
                        <a:lnSpc>
                          <a:spcPct val="150000"/>
                        </a:lnSpc>
                        <a:spcAft>
                          <a:spcPts val="100"/>
                        </a:spcAft>
                      </a:pPr>
                      <a:r>
                        <a:rPr lang="en-IN" sz="1600" dirty="0">
                          <a:effectLst/>
                        </a:rPr>
                        <a:t>Fails to display diagrammatical representation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5039" marR="35039" marT="0" marB="0"/>
                </a:tc>
                <a:extLst>
                  <a:ext uri="{0D108BD9-81ED-4DB2-BD59-A6C34878D82A}">
                    <a16:rowId xmlns:a16="http://schemas.microsoft.com/office/drawing/2014/main" val="4019615258"/>
                  </a:ext>
                </a:extLst>
              </a:tr>
            </a:tbl>
          </a:graphicData>
        </a:graphic>
      </p:graphicFrame>
    </p:spTree>
    <p:extLst>
      <p:ext uri="{BB962C8B-B14F-4D97-AF65-F5344CB8AC3E}">
        <p14:creationId xmlns:p14="http://schemas.microsoft.com/office/powerpoint/2010/main" val="154375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826"/>
            <a:ext cx="10515600" cy="957030"/>
          </a:xfrm>
        </p:spPr>
        <p:txBody>
          <a:bodyPr>
            <a:normAutofit fontScale="90000"/>
          </a:bodyPr>
          <a:lstStyle/>
          <a:p>
            <a:pPr marL="342900" indent="-342900"/>
            <a:r>
              <a:rPr lang="en-IN" sz="3600" b="1" dirty="0" smtClean="0">
                <a:solidFill>
                  <a:srgbClr val="0070C0"/>
                </a:solidFill>
                <a:latin typeface="+mn-lt"/>
              </a:rPr>
              <a:t>CONCLUSION</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637309"/>
            <a:ext cx="10827328" cy="5999018"/>
          </a:xfrm>
        </p:spPr>
        <p:txBody>
          <a:bodyPr>
            <a:normAutofit/>
          </a:bodyPr>
          <a:lstStyle/>
          <a:p>
            <a:pPr algn="just">
              <a:lnSpc>
                <a:spcPct val="150000"/>
              </a:lnSpc>
              <a:buFont typeface="Wingdings" panose="05000000000000000000" pitchFamily="2" charset="2"/>
              <a:buChar char="q"/>
            </a:pPr>
            <a:r>
              <a:rPr lang="en-US" sz="2000" dirty="0"/>
              <a:t>We provide a user-centered computer learning system that affects large data </a:t>
            </a:r>
            <a:r>
              <a:rPr lang="en-US" sz="2000" dirty="0" smtClean="0"/>
              <a:t>from various </a:t>
            </a:r>
            <a:r>
              <a:rPr lang="en-US" sz="2000" dirty="0"/>
              <a:t>security logs, awareness information, and inspector intelligence</a:t>
            </a:r>
            <a:r>
              <a:rPr lang="en-US" sz="2000" dirty="0" smtClean="0"/>
              <a:t>.</a:t>
            </a:r>
          </a:p>
          <a:p>
            <a:pPr algn="just">
              <a:lnSpc>
                <a:spcPct val="150000"/>
              </a:lnSpc>
              <a:buFont typeface="Wingdings" panose="05000000000000000000" pitchFamily="2" charset="2"/>
              <a:buChar char="q"/>
            </a:pPr>
            <a:r>
              <a:rPr lang="en-US" sz="2000" dirty="0" smtClean="0"/>
              <a:t>This method </a:t>
            </a:r>
            <a:r>
              <a:rPr lang="en-US" sz="2000" dirty="0"/>
              <a:t>provides complete configuration and solution for dangerous user </a:t>
            </a:r>
            <a:r>
              <a:rPr lang="en-US" sz="2000" dirty="0" smtClean="0"/>
              <a:t>detection for </a:t>
            </a:r>
            <a:r>
              <a:rPr lang="en-US" sz="2000" dirty="0"/>
              <a:t>the Enterprise System Operating Center</a:t>
            </a:r>
            <a:r>
              <a:rPr lang="en-US" sz="2000" dirty="0" smtClean="0"/>
              <a:t>.</a:t>
            </a:r>
          </a:p>
          <a:p>
            <a:pPr algn="just">
              <a:lnSpc>
                <a:spcPct val="150000"/>
              </a:lnSpc>
              <a:buFont typeface="Wingdings" panose="05000000000000000000" pitchFamily="2" charset="2"/>
              <a:buChar char="q"/>
            </a:pPr>
            <a:r>
              <a:rPr lang="en-US" sz="2000" dirty="0" smtClean="0"/>
              <a:t>Even </a:t>
            </a:r>
            <a:r>
              <a:rPr lang="en-US" sz="2000" dirty="0"/>
              <a:t>with simple mechanical learning algorithms, we prove that </a:t>
            </a:r>
            <a:r>
              <a:rPr lang="en-US" sz="2000" dirty="0" smtClean="0"/>
              <a:t>the learning </a:t>
            </a:r>
            <a:r>
              <a:rPr lang="en-US" sz="2000" dirty="0"/>
              <a:t>system can understand more insights from the rankings with the </a:t>
            </a:r>
            <a:r>
              <a:rPr lang="en-US" sz="2000" dirty="0" smtClean="0"/>
              <a:t>most unbalanced </a:t>
            </a:r>
            <a:r>
              <a:rPr lang="en-US" sz="2000" dirty="0"/>
              <a:t>and limited labels</a:t>
            </a:r>
            <a:r>
              <a:rPr lang="en-US" sz="2000" dirty="0" smtClean="0"/>
              <a:t>.</a:t>
            </a:r>
          </a:p>
          <a:p>
            <a:pPr marL="0" indent="0" algn="just">
              <a:lnSpc>
                <a:spcPct val="150000"/>
              </a:lnSpc>
              <a:buNone/>
            </a:pPr>
            <a:r>
              <a:rPr lang="en-US" sz="2000" b="1" dirty="0" smtClean="0">
                <a:solidFill>
                  <a:srgbClr val="FF0000"/>
                </a:solidFill>
              </a:rPr>
              <a:t>FUTURE SCOPE</a:t>
            </a:r>
          </a:p>
          <a:p>
            <a:pPr algn="just">
              <a:lnSpc>
                <a:spcPct val="150000"/>
              </a:lnSpc>
              <a:buFont typeface="Wingdings" panose="05000000000000000000" pitchFamily="2" charset="2"/>
              <a:buChar char="q"/>
            </a:pPr>
            <a:r>
              <a:rPr lang="en-US" sz="2000" dirty="0" smtClean="0"/>
              <a:t>We </a:t>
            </a:r>
            <a:r>
              <a:rPr lang="en-US" sz="2000" dirty="0"/>
              <a:t>will research other learning algorithms to further </a:t>
            </a:r>
            <a:r>
              <a:rPr lang="en-US" sz="2000" dirty="0" smtClean="0"/>
              <a:t>improve the </a:t>
            </a:r>
            <a:r>
              <a:rPr lang="en-US" sz="2000" dirty="0"/>
              <a:t>detection accuracy</a:t>
            </a:r>
            <a:r>
              <a:rPr lang="en-US" sz="2000" dirty="0" smtClean="0"/>
              <a:t>.</a:t>
            </a:r>
          </a:p>
          <a:p>
            <a:pPr algn="just">
              <a:lnSpc>
                <a:spcPct val="150000"/>
              </a:lnSpc>
              <a:buFont typeface="Wingdings" panose="05000000000000000000" pitchFamily="2" charset="2"/>
              <a:buChar char="q"/>
            </a:pPr>
            <a:r>
              <a:rPr lang="en-US" sz="2000" dirty="0" smtClean="0"/>
              <a:t>Increase </a:t>
            </a:r>
            <a:r>
              <a:rPr lang="en-US" sz="2000" dirty="0"/>
              <a:t>the security with more new ways </a:t>
            </a:r>
            <a:r>
              <a:rPr lang="en-US" sz="2000" dirty="0" smtClean="0"/>
              <a:t>for securing </a:t>
            </a:r>
            <a:r>
              <a:rPr lang="en-US" sz="2000" dirty="0"/>
              <a:t>the user operations</a:t>
            </a:r>
            <a:r>
              <a:rPr lang="en-US" sz="2000" dirty="0" smtClean="0"/>
              <a:t>.</a:t>
            </a:r>
          </a:p>
          <a:p>
            <a:pPr algn="just">
              <a:lnSpc>
                <a:spcPct val="150000"/>
              </a:lnSpc>
              <a:buFont typeface="Wingdings" panose="05000000000000000000" pitchFamily="2" charset="2"/>
              <a:buChar char="q"/>
            </a:pPr>
            <a:r>
              <a:rPr lang="en-US" sz="2000" dirty="0"/>
              <a:t>In SOC as an SOC Analyst we keep our efforts to </a:t>
            </a:r>
            <a:r>
              <a:rPr lang="en-US" sz="2000" dirty="0" smtClean="0"/>
              <a:t>find more </a:t>
            </a:r>
            <a:r>
              <a:rPr lang="en-US" sz="2000" dirty="0"/>
              <a:t>new ways of finding an attack and implement changes needed to protect </a:t>
            </a:r>
            <a:r>
              <a:rPr lang="en-US" sz="2000" dirty="0" smtClean="0"/>
              <a:t>the organization </a:t>
            </a:r>
            <a:r>
              <a:rPr lang="en-US" sz="2000" dirty="0"/>
              <a:t>from cyber threat.</a:t>
            </a:r>
            <a:endParaRPr lang="en-US" sz="2000" dirty="0" smtClean="0"/>
          </a:p>
          <a:p>
            <a:pPr marL="0" indent="0" algn="just">
              <a:lnSpc>
                <a:spcPct val="150000"/>
              </a:lnSpc>
              <a:buNone/>
            </a:pPr>
            <a:endParaRPr lang="en-US" sz="2000" dirty="0" smtClean="0"/>
          </a:p>
        </p:txBody>
      </p:sp>
    </p:spTree>
    <p:extLst>
      <p:ext uri="{BB962C8B-B14F-4D97-AF65-F5344CB8AC3E}">
        <p14:creationId xmlns:p14="http://schemas.microsoft.com/office/powerpoint/2010/main" val="1809677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8826"/>
            <a:ext cx="10515600" cy="957030"/>
          </a:xfrm>
        </p:spPr>
        <p:txBody>
          <a:bodyPr>
            <a:normAutofit fontScale="90000"/>
          </a:bodyPr>
          <a:lstStyle/>
          <a:p>
            <a:pPr marL="342900" indent="-342900"/>
            <a:r>
              <a:rPr lang="en-IN" sz="4000" b="1" dirty="0" smtClean="0">
                <a:solidFill>
                  <a:srgbClr val="0070C0"/>
                </a:solidFill>
                <a:latin typeface="+mn-lt"/>
              </a:rPr>
              <a:t>REFERENCES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637309"/>
            <a:ext cx="10827328" cy="5999018"/>
          </a:xfrm>
        </p:spPr>
        <p:txBody>
          <a:bodyPr>
            <a:normAutofit lnSpcReduction="10000"/>
          </a:bodyPr>
          <a:lstStyle/>
          <a:p>
            <a:pPr marL="0" indent="0" algn="just">
              <a:lnSpc>
                <a:spcPct val="150000"/>
              </a:lnSpc>
              <a:buNone/>
            </a:pPr>
            <a:r>
              <a:rPr lang="en-US" sz="2000" b="1" dirty="0" smtClean="0">
                <a:solidFill>
                  <a:srgbClr val="FF0000"/>
                </a:solidFill>
              </a:rPr>
              <a:t>REFERRED TEXTBOOKS</a:t>
            </a:r>
          </a:p>
          <a:p>
            <a:pPr algn="just">
              <a:lnSpc>
                <a:spcPct val="150000"/>
              </a:lnSpc>
              <a:buFont typeface="Wingdings" panose="05000000000000000000" pitchFamily="2" charset="2"/>
              <a:buChar char="q"/>
            </a:pPr>
            <a:r>
              <a:rPr lang="en-US" sz="2000" b="1" dirty="0"/>
              <a:t>Unified Modeling Language: </a:t>
            </a:r>
            <a:r>
              <a:rPr lang="en-US" sz="2000" dirty="0"/>
              <a:t>by Grady Booch, James Rumbaugh Ivar Jacobson</a:t>
            </a:r>
          </a:p>
          <a:p>
            <a:pPr algn="just">
              <a:lnSpc>
                <a:spcPct val="150000"/>
              </a:lnSpc>
              <a:buFont typeface="Wingdings" panose="05000000000000000000" pitchFamily="2" charset="2"/>
              <a:buChar char="q"/>
            </a:pPr>
            <a:r>
              <a:rPr lang="en-US" sz="2000" b="1" dirty="0" smtClean="0"/>
              <a:t>Python </a:t>
            </a:r>
            <a:r>
              <a:rPr lang="en-US" sz="2000" b="1" dirty="0"/>
              <a:t>Programming </a:t>
            </a:r>
            <a:r>
              <a:rPr lang="en-US" sz="2000" dirty="0"/>
              <a:t>by Taneja Sheetal and Kumar Naveen</a:t>
            </a:r>
          </a:p>
          <a:p>
            <a:pPr algn="just">
              <a:lnSpc>
                <a:spcPct val="150000"/>
              </a:lnSpc>
              <a:buFont typeface="Wingdings" panose="05000000000000000000" pitchFamily="2" charset="2"/>
              <a:buChar char="q"/>
            </a:pPr>
            <a:r>
              <a:rPr lang="en-US" sz="2000" b="1" dirty="0" smtClean="0"/>
              <a:t>Web </a:t>
            </a:r>
            <a:r>
              <a:rPr lang="en-US" sz="2000" b="1" dirty="0"/>
              <a:t>Development with Django </a:t>
            </a:r>
            <a:r>
              <a:rPr lang="en-US" sz="2000" dirty="0"/>
              <a:t>by Ben Shaw, Saurabh Badhwar, </a:t>
            </a:r>
            <a:r>
              <a:rPr lang="en-US" sz="2000" dirty="0" smtClean="0"/>
              <a:t>Bharat Chandra </a:t>
            </a:r>
            <a:r>
              <a:rPr lang="en-US" sz="2000" dirty="0"/>
              <a:t>K S, Chris guest</a:t>
            </a:r>
          </a:p>
          <a:p>
            <a:pPr algn="just">
              <a:lnSpc>
                <a:spcPct val="150000"/>
              </a:lnSpc>
              <a:buFont typeface="Wingdings" panose="05000000000000000000" pitchFamily="2" charset="2"/>
              <a:buChar char="q"/>
            </a:pPr>
            <a:r>
              <a:rPr lang="en-US" sz="2000" b="1" dirty="0" smtClean="0"/>
              <a:t>Python </a:t>
            </a:r>
            <a:r>
              <a:rPr lang="en-US" sz="2000" b="1" dirty="0"/>
              <a:t>Machine Learning, </a:t>
            </a:r>
            <a:r>
              <a:rPr lang="en-US" sz="2000" b="1" dirty="0" smtClean="0"/>
              <a:t>2nd </a:t>
            </a:r>
            <a:r>
              <a:rPr lang="en-US" sz="2000" b="1" dirty="0"/>
              <a:t>edition</a:t>
            </a:r>
            <a:r>
              <a:rPr lang="en-US" sz="2000" dirty="0"/>
              <a:t> by Sebastian Raschka Vahid </a:t>
            </a:r>
            <a:r>
              <a:rPr lang="en-US" sz="2000" dirty="0" smtClean="0"/>
              <a:t>Mirjalili</a:t>
            </a:r>
          </a:p>
          <a:p>
            <a:pPr marL="0" indent="0" algn="just">
              <a:lnSpc>
                <a:spcPct val="150000"/>
              </a:lnSpc>
              <a:buNone/>
            </a:pPr>
            <a:r>
              <a:rPr lang="en-US" sz="2000" b="1" dirty="0" smtClean="0">
                <a:solidFill>
                  <a:srgbClr val="FF0000"/>
                </a:solidFill>
              </a:rPr>
              <a:t>REFERRED JOURNALS</a:t>
            </a:r>
          </a:p>
          <a:p>
            <a:pPr algn="just">
              <a:lnSpc>
                <a:spcPct val="150000"/>
              </a:lnSpc>
              <a:buFont typeface="Wingdings" panose="05000000000000000000" pitchFamily="2" charset="2"/>
              <a:buChar char="q"/>
            </a:pPr>
            <a:r>
              <a:rPr lang="en-US" sz="2000" dirty="0" smtClean="0"/>
              <a:t> </a:t>
            </a:r>
            <a:r>
              <a:rPr lang="en-US" sz="2000" dirty="0"/>
              <a:t>Yaswanth Sai Raj and J. Rene Beulah (2019). "Securing Identification </a:t>
            </a:r>
            <a:r>
              <a:rPr lang="en-US" sz="2000" dirty="0" smtClean="0"/>
              <a:t>Card Against </a:t>
            </a:r>
            <a:r>
              <a:rPr lang="en-US" sz="2000" dirty="0"/>
              <a:t>Unauthorized Access", International Journal of Engineering </a:t>
            </a:r>
            <a:r>
              <a:rPr lang="en-US" sz="2000" dirty="0" smtClean="0"/>
              <a:t>and Advanced </a:t>
            </a:r>
            <a:r>
              <a:rPr lang="en-US" sz="2000" dirty="0"/>
              <a:t>Technology, vol.8, Issue-3S, pp. 550-553.</a:t>
            </a:r>
          </a:p>
          <a:p>
            <a:pPr algn="just">
              <a:lnSpc>
                <a:spcPct val="150000"/>
              </a:lnSpc>
              <a:buFont typeface="Wingdings" panose="05000000000000000000" pitchFamily="2" charset="2"/>
              <a:buChar char="q"/>
            </a:pPr>
            <a:r>
              <a:rPr lang="en-US" sz="2000" dirty="0" smtClean="0"/>
              <a:t>Nalini</a:t>
            </a:r>
            <a:r>
              <a:rPr lang="en-US" sz="2000" dirty="0"/>
              <a:t>, M. and Anbu, S., "Anomaly Detection Via Eliminating Data </a:t>
            </a:r>
            <a:r>
              <a:rPr lang="en-US" sz="2000" dirty="0" smtClean="0"/>
              <a:t>Redundancy and </a:t>
            </a:r>
            <a:r>
              <a:rPr lang="en-US" sz="2000" dirty="0"/>
              <a:t>Rectifying Data Error in Uncertain Data Streams", Published in </a:t>
            </a:r>
            <a:r>
              <a:rPr lang="en-US" sz="2000" dirty="0" smtClean="0"/>
              <a:t>International Journal </a:t>
            </a:r>
            <a:r>
              <a:rPr lang="en-US" sz="2000" dirty="0"/>
              <a:t>of Applied Engineering Research (IJAER), Vol. 9, no. 24, 2014.</a:t>
            </a:r>
            <a:endParaRPr lang="en-US" sz="2000" dirty="0" smtClean="0"/>
          </a:p>
          <a:p>
            <a:pPr marL="0" indent="0" algn="just">
              <a:lnSpc>
                <a:spcPct val="150000"/>
              </a:lnSpc>
              <a:buNone/>
            </a:pPr>
            <a:endParaRPr lang="en-US" sz="2000" dirty="0" smtClean="0"/>
          </a:p>
        </p:txBody>
      </p:sp>
    </p:spTree>
    <p:extLst>
      <p:ext uri="{BB962C8B-B14F-4D97-AF65-F5344CB8AC3E}">
        <p14:creationId xmlns:p14="http://schemas.microsoft.com/office/powerpoint/2010/main" val="579181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115856"/>
          </a:xfrm>
        </p:spPr>
        <p:txBody>
          <a:bodyPr>
            <a:normAutofit fontScale="90000"/>
          </a:bodyPr>
          <a:lstStyle/>
          <a:p>
            <a:pPr marL="342900" indent="-342900"/>
            <a:r>
              <a:rPr lang="en-IN" sz="4000" b="1" dirty="0" smtClean="0">
                <a:solidFill>
                  <a:srgbClr val="0070C0"/>
                </a:solidFill>
                <a:latin typeface="+mn-lt"/>
              </a:rPr>
              <a:t>REFERENCES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199" y="484909"/>
            <a:ext cx="10827328" cy="6151418"/>
          </a:xfrm>
        </p:spPr>
        <p:txBody>
          <a:bodyPr>
            <a:normAutofit/>
          </a:bodyPr>
          <a:lstStyle/>
          <a:p>
            <a:pPr marL="0" indent="0" algn="just">
              <a:lnSpc>
                <a:spcPct val="150000"/>
              </a:lnSpc>
              <a:buNone/>
            </a:pPr>
            <a:r>
              <a:rPr lang="en-US" sz="2000" b="1" dirty="0" smtClean="0">
                <a:solidFill>
                  <a:srgbClr val="FF0000"/>
                </a:solidFill>
              </a:rPr>
              <a:t>REFERRED JOURNALS</a:t>
            </a:r>
          </a:p>
          <a:p>
            <a:pPr algn="just">
              <a:lnSpc>
                <a:spcPct val="150000"/>
              </a:lnSpc>
              <a:buFont typeface="Wingdings" panose="05000000000000000000" pitchFamily="2" charset="2"/>
              <a:buChar char="q"/>
            </a:pPr>
            <a:r>
              <a:rPr lang="en-US" sz="1800" dirty="0" smtClean="0"/>
              <a:t>M.M</a:t>
            </a:r>
            <a:r>
              <a:rPr lang="en-US" sz="1800" dirty="0"/>
              <a:t>. Gamal, B. Hasan, and A.F. Hegazy, "A Security Analysis </a:t>
            </a:r>
            <a:r>
              <a:rPr lang="en-US" sz="1800" dirty="0" smtClean="0"/>
              <a:t>Framework Powered </a:t>
            </a:r>
            <a:r>
              <a:rPr lang="en-US" sz="1800" dirty="0"/>
              <a:t>by an Expert System," International Journal of Computer Science </a:t>
            </a:r>
            <a:r>
              <a:rPr lang="en-US" sz="1800" dirty="0" smtClean="0"/>
              <a:t>and Security </a:t>
            </a:r>
            <a:r>
              <a:rPr lang="en-US" sz="1800" dirty="0"/>
              <a:t>(IJCSS), Vol. 4, no. 6, pp. 505-527, Feb. 2011.</a:t>
            </a:r>
          </a:p>
          <a:p>
            <a:pPr algn="just">
              <a:lnSpc>
                <a:spcPct val="150000"/>
              </a:lnSpc>
              <a:buFont typeface="Wingdings" panose="05000000000000000000" pitchFamily="2" charset="2"/>
              <a:buChar char="q"/>
            </a:pPr>
            <a:r>
              <a:rPr lang="en-US" sz="1800" dirty="0" smtClean="0"/>
              <a:t>S</a:t>
            </a:r>
            <a:r>
              <a:rPr lang="en-US" sz="1800" dirty="0"/>
              <a:t>. Poonia, A. Bhardwaj, G. S. Dangayach, (2011) "Cyber Crime: Practices </a:t>
            </a:r>
            <a:r>
              <a:rPr lang="en-US" sz="1800" dirty="0" smtClean="0"/>
              <a:t>and Policies </a:t>
            </a:r>
            <a:r>
              <a:rPr lang="en-US" sz="1800" dirty="0"/>
              <a:t>for Its Prevention", The First International Conference </a:t>
            </a:r>
            <a:r>
              <a:rPr lang="en-US" sz="1800" dirty="0" smtClean="0"/>
              <a:t>on Interdisciplinary </a:t>
            </a:r>
            <a:r>
              <a:rPr lang="en-US" sz="1800" dirty="0"/>
              <a:t>Research and Development, Special No. of the </a:t>
            </a:r>
            <a:r>
              <a:rPr lang="en-US" sz="1800" dirty="0" smtClean="0"/>
              <a:t>International Journal </a:t>
            </a:r>
            <a:r>
              <a:rPr lang="en-US" sz="1800" dirty="0"/>
              <a:t>of the Computer, the Internet and Management, Vol. 19, No. SP1</a:t>
            </a:r>
            <a:r>
              <a:rPr lang="en-US" sz="1800" dirty="0" smtClean="0"/>
              <a:t>.</a:t>
            </a:r>
          </a:p>
          <a:p>
            <a:pPr marL="0" indent="0" algn="just">
              <a:lnSpc>
                <a:spcPct val="150000"/>
              </a:lnSpc>
              <a:buNone/>
            </a:pPr>
            <a:r>
              <a:rPr lang="en-US" sz="2000" b="1" dirty="0" smtClean="0">
                <a:solidFill>
                  <a:srgbClr val="FF0000"/>
                </a:solidFill>
              </a:rPr>
              <a:t>REFFERED WEBSITES</a:t>
            </a:r>
          </a:p>
          <a:p>
            <a:pPr algn="just">
              <a:lnSpc>
                <a:spcPct val="150000"/>
              </a:lnSpc>
              <a:buFont typeface="Wingdings" panose="05000000000000000000" pitchFamily="2" charset="2"/>
              <a:buChar char="q"/>
            </a:pPr>
            <a:r>
              <a:rPr lang="en-US" sz="1800" b="1" dirty="0" smtClean="0">
                <a:solidFill>
                  <a:srgbClr val="0070C0"/>
                </a:solidFill>
              </a:rPr>
              <a:t>https</a:t>
            </a:r>
            <a:r>
              <a:rPr lang="en-US" sz="1800" b="1" dirty="0">
                <a:solidFill>
                  <a:srgbClr val="0070C0"/>
                </a:solidFill>
              </a:rPr>
              <a:t>://www.w3schools.com/python</a:t>
            </a:r>
            <a:r>
              <a:rPr lang="en-US" sz="1800" b="1" dirty="0" smtClean="0">
                <a:solidFill>
                  <a:srgbClr val="0070C0"/>
                </a:solidFill>
              </a:rPr>
              <a:t>/</a:t>
            </a:r>
            <a:endParaRPr lang="en-US" sz="1800" b="1" dirty="0">
              <a:solidFill>
                <a:srgbClr val="0070C0"/>
              </a:solidFill>
            </a:endParaRPr>
          </a:p>
          <a:p>
            <a:pPr algn="just">
              <a:lnSpc>
                <a:spcPct val="150000"/>
              </a:lnSpc>
              <a:buFont typeface="Wingdings" panose="05000000000000000000" pitchFamily="2" charset="2"/>
              <a:buChar char="q"/>
            </a:pPr>
            <a:r>
              <a:rPr lang="en-US" sz="1800" b="1" dirty="0" smtClean="0">
                <a:solidFill>
                  <a:srgbClr val="0070C0"/>
                </a:solidFill>
              </a:rPr>
              <a:t> </a:t>
            </a:r>
            <a:r>
              <a:rPr lang="en-US" sz="1800" b="1" dirty="0">
                <a:solidFill>
                  <a:srgbClr val="0070C0"/>
                </a:solidFill>
              </a:rPr>
              <a:t>https://www.javatpoint.com/machine-learning</a:t>
            </a:r>
          </a:p>
          <a:p>
            <a:pPr algn="just">
              <a:lnSpc>
                <a:spcPct val="150000"/>
              </a:lnSpc>
              <a:buFont typeface="Wingdings" panose="05000000000000000000" pitchFamily="2" charset="2"/>
              <a:buChar char="q"/>
            </a:pPr>
            <a:r>
              <a:rPr lang="en-US" sz="1800" b="1" dirty="0" smtClean="0">
                <a:solidFill>
                  <a:srgbClr val="0070C0"/>
                </a:solidFill>
              </a:rPr>
              <a:t> </a:t>
            </a:r>
            <a:r>
              <a:rPr lang="en-US" sz="1800" b="1" dirty="0">
                <a:solidFill>
                  <a:srgbClr val="0070C0"/>
                </a:solidFill>
              </a:rPr>
              <a:t>https://www.tutorialspoint.com/django/index.htm</a:t>
            </a:r>
          </a:p>
          <a:p>
            <a:pPr algn="just">
              <a:lnSpc>
                <a:spcPct val="150000"/>
              </a:lnSpc>
              <a:buFont typeface="Wingdings" panose="05000000000000000000" pitchFamily="2" charset="2"/>
              <a:buChar char="q"/>
            </a:pPr>
            <a:r>
              <a:rPr lang="en-US" sz="1800" b="1" dirty="0" smtClean="0">
                <a:solidFill>
                  <a:srgbClr val="0070C0"/>
                </a:solidFill>
              </a:rPr>
              <a:t>https</a:t>
            </a:r>
            <a:r>
              <a:rPr lang="en-US" sz="1800" b="1" dirty="0">
                <a:solidFill>
                  <a:srgbClr val="0070C0"/>
                </a:solidFill>
              </a:rPr>
              <a:t>://</a:t>
            </a:r>
            <a:r>
              <a:rPr lang="en-US" sz="1800" b="1" dirty="0" smtClean="0">
                <a:solidFill>
                  <a:srgbClr val="0070C0"/>
                </a:solidFill>
              </a:rPr>
              <a:t>towardsdatascience.com/support-vector-machines-svm</a:t>
            </a:r>
            <a:endParaRPr lang="en-US" sz="1800" b="1" dirty="0">
              <a:solidFill>
                <a:srgbClr val="0070C0"/>
              </a:solidFill>
            </a:endParaRPr>
          </a:p>
          <a:p>
            <a:pPr algn="just">
              <a:lnSpc>
                <a:spcPct val="150000"/>
              </a:lnSpc>
              <a:buFont typeface="Wingdings" panose="05000000000000000000" pitchFamily="2" charset="2"/>
              <a:buChar char="q"/>
            </a:pPr>
            <a:r>
              <a:rPr lang="en-US" sz="1800" b="1" dirty="0" smtClean="0">
                <a:solidFill>
                  <a:srgbClr val="0070C0"/>
                </a:solidFill>
              </a:rPr>
              <a:t>https</a:t>
            </a:r>
            <a:r>
              <a:rPr lang="en-US" sz="1800" b="1" dirty="0">
                <a:solidFill>
                  <a:srgbClr val="0070C0"/>
                </a:solidFill>
              </a:rPr>
              <a:t>://www.ijraset.com/research-paper/cyber-security-operations-centre</a:t>
            </a:r>
            <a:endParaRPr lang="en-US" sz="1800" b="1" dirty="0" smtClean="0">
              <a:solidFill>
                <a:srgbClr val="0070C0"/>
              </a:solidFill>
            </a:endParaRPr>
          </a:p>
        </p:txBody>
      </p:sp>
    </p:spTree>
    <p:extLst>
      <p:ext uri="{BB962C8B-B14F-4D97-AF65-F5344CB8AC3E}">
        <p14:creationId xmlns:p14="http://schemas.microsoft.com/office/powerpoint/2010/main" val="2130935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27909"/>
          </a:xfrm>
        </p:spPr>
        <p:txBody>
          <a:bodyPr>
            <a:normAutofit/>
          </a:bodyPr>
          <a:lstStyle/>
          <a:p>
            <a:pPr marL="342900" indent="-342900"/>
            <a:r>
              <a:rPr lang="en-US" sz="3600" b="1" dirty="0" smtClean="0">
                <a:solidFill>
                  <a:srgbClr val="0070C0"/>
                </a:solidFill>
                <a:latin typeface="+mn-lt"/>
              </a:rPr>
              <a:t>EXISTING SYSTEM AND ITS LIMITATIONS</a:t>
            </a:r>
            <a:endParaRPr lang="en-IN" sz="3600" b="1" dirty="0">
              <a:solidFill>
                <a:srgbClr val="0070C0"/>
              </a:solidFill>
              <a:latin typeface="+mn-lt"/>
            </a:endParaRPr>
          </a:p>
        </p:txBody>
      </p:sp>
      <p:sp>
        <p:nvSpPr>
          <p:cNvPr id="3" name="Content Placeholder 2"/>
          <p:cNvSpPr>
            <a:spLocks noGrp="1"/>
          </p:cNvSpPr>
          <p:nvPr>
            <p:ph idx="1"/>
          </p:nvPr>
        </p:nvSpPr>
        <p:spPr>
          <a:xfrm>
            <a:off x="838200" y="836023"/>
            <a:ext cx="10774681" cy="5669280"/>
          </a:xfrm>
        </p:spPr>
        <p:txBody>
          <a:bodyPr>
            <a:noAutofit/>
          </a:bodyPr>
          <a:lstStyle/>
          <a:p>
            <a:pPr algn="just">
              <a:lnSpc>
                <a:spcPct val="150000"/>
              </a:lnSpc>
              <a:buFont typeface="Wingdings"/>
              <a:buChar char="q"/>
            </a:pPr>
            <a:r>
              <a:rPr lang="en-GB" sz="1800" dirty="0">
                <a:ea typeface="+mn-lt"/>
                <a:cs typeface="+mn-lt"/>
              </a:rPr>
              <a:t> Most approaches to security in the enterprise have focused on protecting the network infrastructure with no </a:t>
            </a:r>
            <a:r>
              <a:rPr lang="en-GB" sz="1800" dirty="0" smtClean="0">
                <a:ea typeface="+mn-lt"/>
                <a:cs typeface="+mn-lt"/>
              </a:rPr>
              <a:t>        or </a:t>
            </a:r>
            <a:r>
              <a:rPr lang="en-GB" sz="1800" dirty="0">
                <a:ea typeface="+mn-lt"/>
                <a:cs typeface="+mn-lt"/>
              </a:rPr>
              <a:t>little attention to end </a:t>
            </a:r>
            <a:r>
              <a:rPr lang="en-GB" sz="1800" dirty="0" smtClean="0">
                <a:ea typeface="+mn-lt"/>
                <a:cs typeface="+mn-lt"/>
              </a:rPr>
              <a:t>users</a:t>
            </a:r>
            <a:r>
              <a:rPr lang="en-US" sz="1800" dirty="0"/>
              <a:t> </a:t>
            </a:r>
          </a:p>
          <a:p>
            <a:pPr algn="just">
              <a:lnSpc>
                <a:spcPct val="150000"/>
              </a:lnSpc>
              <a:buFont typeface="Wingdings"/>
              <a:buChar char="q"/>
            </a:pPr>
            <a:r>
              <a:rPr lang="en-GB" sz="1800" dirty="0" smtClean="0">
                <a:ea typeface="+mn-lt"/>
                <a:cs typeface="+mn-lt"/>
              </a:rPr>
              <a:t>Traditional security functions uses firewalls and intrusion detection deal mainly with network level protection</a:t>
            </a:r>
          </a:p>
          <a:p>
            <a:pPr algn="just">
              <a:lnSpc>
                <a:spcPct val="150000"/>
              </a:lnSpc>
              <a:buFont typeface="Wingdings"/>
              <a:buChar char="q"/>
            </a:pPr>
            <a:r>
              <a:rPr lang="en-GB" sz="1800" dirty="0">
                <a:ea typeface="+mn-lt"/>
                <a:cs typeface="+mn-lt"/>
              </a:rPr>
              <a:t> Data Analysis for Network Cyber-Security focuses on monitoring and analyzing network traffic data, with the intention of preventing malicious </a:t>
            </a:r>
            <a:r>
              <a:rPr lang="en-GB" sz="1800" dirty="0" smtClean="0">
                <a:ea typeface="+mn-lt"/>
                <a:cs typeface="+mn-lt"/>
              </a:rPr>
              <a:t>activity</a:t>
            </a:r>
            <a:endParaRPr lang="en-GB" sz="1800" dirty="0" smtClean="0"/>
          </a:p>
          <a:p>
            <a:pPr algn="just">
              <a:lnSpc>
                <a:spcPct val="150000"/>
              </a:lnSpc>
              <a:buFont typeface="Wingdings"/>
              <a:buChar char="q"/>
            </a:pPr>
            <a:r>
              <a:rPr lang="en-GB" sz="1800" dirty="0">
                <a:ea typeface="+mn-lt"/>
                <a:cs typeface="+mn-lt"/>
              </a:rPr>
              <a:t> Risk values were introduced in an </a:t>
            </a:r>
            <a:r>
              <a:rPr lang="en-GB" sz="1800" dirty="0" smtClean="0">
                <a:ea typeface="+mn-lt"/>
                <a:cs typeface="+mn-lt"/>
              </a:rPr>
              <a:t>(</a:t>
            </a:r>
            <a:r>
              <a:rPr lang="en-GB" sz="1800" dirty="0">
                <a:ea typeface="+mn-lt"/>
                <a:cs typeface="+mn-lt"/>
              </a:rPr>
              <a:t>ISMS</a:t>
            </a:r>
            <a:r>
              <a:rPr lang="en-GB" sz="1800" dirty="0" smtClean="0">
                <a:ea typeface="+mn-lt"/>
                <a:cs typeface="+mn-lt"/>
              </a:rPr>
              <a:t>)</a:t>
            </a:r>
            <a:r>
              <a:rPr lang="en-GB" sz="1800" dirty="0" smtClean="0"/>
              <a:t>,</a:t>
            </a:r>
            <a:r>
              <a:rPr lang="en-GB" sz="1800" dirty="0">
                <a:ea typeface="+mn-lt"/>
                <a:cs typeface="+mn-lt"/>
              </a:rPr>
              <a:t> SCADA system as a critical infrastructure using real-time </a:t>
            </a:r>
            <a:r>
              <a:rPr lang="en-GB" sz="1800" dirty="0" smtClean="0">
                <a:ea typeface="+mn-lt"/>
                <a:cs typeface="+mn-lt"/>
              </a:rPr>
              <a:t>monitoring</a:t>
            </a:r>
          </a:p>
          <a:p>
            <a:pPr marL="0" indent="0" algn="just">
              <a:lnSpc>
                <a:spcPct val="150000"/>
              </a:lnSpc>
              <a:buNone/>
            </a:pPr>
            <a:r>
              <a:rPr lang="en-GB" sz="2400" b="1" dirty="0" smtClean="0">
                <a:solidFill>
                  <a:srgbClr val="FF0000"/>
                </a:solidFill>
                <a:ea typeface="+mn-lt"/>
                <a:cs typeface="+mn-lt"/>
              </a:rPr>
              <a:t>LIMITATIONS</a:t>
            </a:r>
          </a:p>
          <a:p>
            <a:pPr algn="just">
              <a:lnSpc>
                <a:spcPct val="150000"/>
              </a:lnSpc>
              <a:buFont typeface="Wingdings"/>
              <a:buChar char="q"/>
            </a:pPr>
            <a:r>
              <a:rPr lang="en-US" sz="1800" dirty="0" smtClean="0">
                <a:ea typeface="+mn-lt"/>
                <a:cs typeface="+mn-lt"/>
              </a:rPr>
              <a:t>Firewalls </a:t>
            </a:r>
            <a:r>
              <a:rPr lang="en-US" sz="1800" dirty="0">
                <a:ea typeface="+mn-lt"/>
                <a:cs typeface="+mn-lt"/>
              </a:rPr>
              <a:t>can be difficult to configure correctly.</a:t>
            </a:r>
          </a:p>
          <a:p>
            <a:pPr algn="just">
              <a:lnSpc>
                <a:spcPct val="150000"/>
              </a:lnSpc>
              <a:buFont typeface="Wingdings"/>
              <a:buChar char="q"/>
            </a:pPr>
            <a:r>
              <a:rPr lang="en-US" sz="1800" dirty="0">
                <a:ea typeface="+mn-lt"/>
                <a:cs typeface="+mn-lt"/>
              </a:rPr>
              <a:t>Need to keep updating the new software in order to keep security up to date.</a:t>
            </a:r>
            <a:endParaRPr lang="en-US" sz="1800" dirty="0" smtClean="0">
              <a:ea typeface="+mn-lt"/>
              <a:cs typeface="+mn-lt"/>
            </a:endParaRPr>
          </a:p>
          <a:p>
            <a:pPr algn="just">
              <a:lnSpc>
                <a:spcPct val="150000"/>
              </a:lnSpc>
              <a:buFont typeface="Wingdings"/>
              <a:buChar char="q"/>
            </a:pPr>
            <a:r>
              <a:rPr lang="en-US" sz="1800" dirty="0" smtClean="0">
                <a:ea typeface="+mn-lt"/>
                <a:cs typeface="+mn-lt"/>
              </a:rPr>
              <a:t>Could </a:t>
            </a:r>
            <a:r>
              <a:rPr lang="en-US" sz="1800" dirty="0">
                <a:ea typeface="+mn-lt"/>
                <a:cs typeface="+mn-lt"/>
              </a:rPr>
              <a:t>be costly for average user.</a:t>
            </a:r>
          </a:p>
          <a:p>
            <a:pPr algn="just">
              <a:lnSpc>
                <a:spcPct val="150000"/>
              </a:lnSpc>
              <a:buFont typeface="Wingdings"/>
              <a:buChar char="q"/>
            </a:pPr>
            <a:r>
              <a:rPr lang="en-US" sz="1800" dirty="0" smtClean="0">
                <a:ea typeface="+mn-lt"/>
                <a:cs typeface="+mn-lt"/>
              </a:rPr>
              <a:t>The </a:t>
            </a:r>
            <a:r>
              <a:rPr lang="en-US" sz="1800" dirty="0">
                <a:ea typeface="+mn-lt"/>
                <a:cs typeface="+mn-lt"/>
              </a:rPr>
              <a:t>user is the only constant</a:t>
            </a:r>
            <a:r>
              <a:rPr lang="en-US" sz="1800" dirty="0" smtClean="0">
                <a:ea typeface="+mn-lt"/>
                <a:cs typeface="+mn-lt"/>
              </a:rPr>
              <a:t>.</a:t>
            </a:r>
          </a:p>
          <a:p>
            <a:pPr marL="0" indent="0" algn="just">
              <a:lnSpc>
                <a:spcPct val="150000"/>
              </a:lnSpc>
              <a:buNone/>
            </a:pPr>
            <a:endParaRPr lang="en-US" sz="1800" dirty="0" smtClean="0">
              <a:ea typeface="+mn-lt"/>
              <a:cs typeface="+mn-lt"/>
            </a:endParaRPr>
          </a:p>
          <a:p>
            <a:pPr algn="just">
              <a:lnSpc>
                <a:spcPct val="150000"/>
              </a:lnSpc>
              <a:buFont typeface="Wingdings"/>
              <a:buChar char="q"/>
            </a:pPr>
            <a:endParaRPr lang="en-GB" sz="1800" dirty="0" smtClean="0">
              <a:ea typeface="+mn-lt"/>
              <a:cs typeface="+mn-lt"/>
            </a:endParaRPr>
          </a:p>
          <a:p>
            <a:pPr marL="0" indent="0" algn="just">
              <a:lnSpc>
                <a:spcPct val="150000"/>
              </a:lnSpc>
              <a:buNone/>
            </a:pPr>
            <a:endParaRPr lang="en-GB" sz="1800" dirty="0" smtClean="0">
              <a:ea typeface="+mn-lt"/>
              <a:cs typeface="+mn-lt"/>
            </a:endParaRPr>
          </a:p>
          <a:p>
            <a:pPr marL="0" indent="0" algn="just">
              <a:lnSpc>
                <a:spcPct val="150000"/>
              </a:lnSpc>
              <a:buNone/>
            </a:pPr>
            <a:endParaRPr lang="en-GB" sz="1800" dirty="0"/>
          </a:p>
          <a:p>
            <a:pPr marL="0" indent="0" algn="just">
              <a:lnSpc>
                <a:spcPct val="170000"/>
              </a:lnSpc>
              <a:buNone/>
            </a:pPr>
            <a:endParaRPr lang="en-GB" sz="1800" dirty="0">
              <a:latin typeface="Comic Sans MS"/>
              <a:ea typeface="Cambria"/>
            </a:endParaRPr>
          </a:p>
        </p:txBody>
      </p:sp>
    </p:spTree>
    <p:extLst>
      <p:ext uri="{BB962C8B-B14F-4D97-AF65-F5344CB8AC3E}">
        <p14:creationId xmlns:p14="http://schemas.microsoft.com/office/powerpoint/2010/main" val="3248919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descr="&lt;strong&gt;Thank You&lt;/strong&gt; - Wooden Tile Imag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45" y="365124"/>
            <a:ext cx="10673755" cy="6188075"/>
          </a:xfrm>
          <a:prstGeom prst="rect">
            <a:avLst/>
          </a:prstGeom>
        </p:spPr>
      </p:pic>
    </p:spTree>
    <p:extLst>
      <p:ext uri="{BB962C8B-B14F-4D97-AF65-F5344CB8AC3E}">
        <p14:creationId xmlns:p14="http://schemas.microsoft.com/office/powerpoint/2010/main" val="183350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822960"/>
          </a:xfrm>
        </p:spPr>
        <p:txBody>
          <a:bodyPr>
            <a:normAutofit fontScale="90000"/>
          </a:bodyPr>
          <a:lstStyle/>
          <a:p>
            <a:pPr marL="342900" indent="-342900"/>
            <a:r>
              <a:rPr lang="en-US" sz="3600" b="1" dirty="0">
                <a:solidFill>
                  <a:srgbClr val="0070C0"/>
                </a:solidFill>
                <a:latin typeface="+mn-lt"/>
              </a:rPr>
              <a:t>PROPOSED SYSTEM</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200" y="744583"/>
            <a:ext cx="10291355" cy="5878286"/>
          </a:xfrm>
        </p:spPr>
        <p:txBody>
          <a:bodyPr>
            <a:noAutofit/>
          </a:bodyPr>
          <a:lstStyle/>
          <a:p>
            <a:pPr>
              <a:lnSpc>
                <a:spcPct val="150000"/>
              </a:lnSpc>
              <a:buFont typeface="Wingdings"/>
              <a:buChar char="q"/>
            </a:pPr>
            <a:r>
              <a:rPr lang="en-GB" sz="1800" dirty="0">
                <a:ea typeface="+mn-lt"/>
                <a:cs typeface="+mn-lt"/>
              </a:rPr>
              <a:t> User-centric cyber security helps enterprises reduce the risk associated with fast-evolving end-user realities by reinforcing security closer to end users</a:t>
            </a:r>
            <a:endParaRPr lang="en-GB" sz="1800" dirty="0"/>
          </a:p>
          <a:p>
            <a:pPr>
              <a:lnSpc>
                <a:spcPct val="150000"/>
              </a:lnSpc>
              <a:buFont typeface="Wingdings"/>
              <a:buChar char="q"/>
            </a:pPr>
            <a:r>
              <a:rPr lang="en-GB" sz="1800" dirty="0">
                <a:ea typeface="+mn-lt"/>
                <a:cs typeface="+mn-lt"/>
              </a:rPr>
              <a:t> Preserve the integrity of the enterprise network and its assets.</a:t>
            </a:r>
          </a:p>
          <a:p>
            <a:pPr>
              <a:lnSpc>
                <a:spcPct val="150000"/>
              </a:lnSpc>
              <a:buFont typeface="Wingdings"/>
              <a:buChar char="q"/>
            </a:pPr>
            <a:r>
              <a:rPr lang="en-GB" sz="1800" dirty="0">
                <a:ea typeface="+mn-lt"/>
                <a:cs typeface="+mn-lt"/>
              </a:rPr>
              <a:t> Protects the network from the user — securing it against vulnerabilities that user needs introduce.</a:t>
            </a:r>
            <a:endParaRPr lang="en-GB" sz="1800" dirty="0"/>
          </a:p>
          <a:p>
            <a:pPr>
              <a:lnSpc>
                <a:spcPct val="150000"/>
              </a:lnSpc>
              <a:buFont typeface="Wingdings"/>
              <a:buChar char="q"/>
            </a:pPr>
            <a:r>
              <a:rPr lang="en-GB" sz="1800" dirty="0">
                <a:ea typeface="+mn-lt"/>
                <a:cs typeface="+mn-lt"/>
              </a:rPr>
              <a:t> Used in many application domains.</a:t>
            </a:r>
            <a:endParaRPr lang="en-GB" sz="1800" dirty="0"/>
          </a:p>
          <a:p>
            <a:pPr>
              <a:lnSpc>
                <a:spcPct val="150000"/>
              </a:lnSpc>
              <a:buFont typeface="Wingdings"/>
              <a:buChar char="q"/>
            </a:pPr>
            <a:r>
              <a:rPr lang="en-GB" sz="1800" dirty="0">
                <a:ea typeface="+mn-lt"/>
                <a:cs typeface="+mn-lt"/>
              </a:rPr>
              <a:t> Main scope of this project in reduce the unwanted data for the dataset</a:t>
            </a:r>
            <a:r>
              <a:rPr lang="en-GB" sz="1800" dirty="0" smtClean="0">
                <a:ea typeface="+mn-lt"/>
                <a:cs typeface="+mn-lt"/>
              </a:rPr>
              <a:t>.</a:t>
            </a:r>
          </a:p>
          <a:p>
            <a:pPr marL="0" indent="0">
              <a:lnSpc>
                <a:spcPct val="150000"/>
              </a:lnSpc>
              <a:buNone/>
            </a:pPr>
            <a:r>
              <a:rPr lang="en-GB" sz="2200" b="1" dirty="0" smtClean="0">
                <a:solidFill>
                  <a:srgbClr val="FF0000"/>
                </a:solidFill>
                <a:ea typeface="+mn-lt"/>
                <a:cs typeface="+mn-lt"/>
              </a:rPr>
              <a:t>ADVANTAGES</a:t>
            </a:r>
          </a:p>
          <a:p>
            <a:pPr>
              <a:lnSpc>
                <a:spcPct val="150000"/>
              </a:lnSpc>
              <a:buFont typeface="Wingdings" panose="05000000000000000000" pitchFamily="2" charset="2"/>
              <a:buChar char="q"/>
            </a:pPr>
            <a:r>
              <a:rPr lang="en-US" sz="1800" dirty="0" smtClean="0">
                <a:ea typeface="+mn-lt"/>
                <a:cs typeface="+mn-lt"/>
              </a:rPr>
              <a:t>Protection </a:t>
            </a:r>
            <a:r>
              <a:rPr lang="en-US" sz="1800" dirty="0">
                <a:ea typeface="+mn-lt"/>
                <a:cs typeface="+mn-lt"/>
              </a:rPr>
              <a:t>against data from theft.</a:t>
            </a:r>
          </a:p>
          <a:p>
            <a:pPr>
              <a:lnSpc>
                <a:spcPct val="150000"/>
              </a:lnSpc>
              <a:buFont typeface="Wingdings" panose="05000000000000000000" pitchFamily="2" charset="2"/>
              <a:buChar char="q"/>
            </a:pPr>
            <a:r>
              <a:rPr lang="en-US" sz="1800" dirty="0" smtClean="0">
                <a:ea typeface="+mn-lt"/>
                <a:cs typeface="+mn-lt"/>
              </a:rPr>
              <a:t>Protects </a:t>
            </a:r>
            <a:r>
              <a:rPr lang="en-US" sz="1800" dirty="0">
                <a:ea typeface="+mn-lt"/>
                <a:cs typeface="+mn-lt"/>
              </a:rPr>
              <a:t>the computer from being hacked.</a:t>
            </a:r>
          </a:p>
          <a:p>
            <a:pPr>
              <a:lnSpc>
                <a:spcPct val="150000"/>
              </a:lnSpc>
              <a:buFont typeface="Wingdings" panose="05000000000000000000" pitchFamily="2" charset="2"/>
              <a:buChar char="q"/>
            </a:pPr>
            <a:r>
              <a:rPr lang="en-US" sz="1800" dirty="0" smtClean="0">
                <a:ea typeface="+mn-lt"/>
                <a:cs typeface="+mn-lt"/>
              </a:rPr>
              <a:t>Minimizes </a:t>
            </a:r>
            <a:r>
              <a:rPr lang="en-US" sz="1800" dirty="0">
                <a:ea typeface="+mn-lt"/>
                <a:cs typeface="+mn-lt"/>
              </a:rPr>
              <a:t>computer freezing and crashes.</a:t>
            </a:r>
          </a:p>
          <a:p>
            <a:pPr>
              <a:lnSpc>
                <a:spcPct val="150000"/>
              </a:lnSpc>
              <a:buFont typeface="Wingdings" panose="05000000000000000000" pitchFamily="2" charset="2"/>
              <a:buChar char="q"/>
            </a:pPr>
            <a:r>
              <a:rPr lang="en-US" sz="1800" dirty="0" smtClean="0">
                <a:ea typeface="+mn-lt"/>
                <a:cs typeface="+mn-lt"/>
              </a:rPr>
              <a:t>Securing </a:t>
            </a:r>
            <a:r>
              <a:rPr lang="en-US" sz="1800" dirty="0">
                <a:ea typeface="+mn-lt"/>
                <a:cs typeface="+mn-lt"/>
              </a:rPr>
              <a:t>the user-aware network </a:t>
            </a:r>
            <a:r>
              <a:rPr lang="en-US" sz="1800" dirty="0" smtClean="0">
                <a:ea typeface="+mn-lt"/>
                <a:cs typeface="+mn-lt"/>
              </a:rPr>
              <a:t>edge.</a:t>
            </a:r>
            <a:endParaRPr lang="en-GB" sz="1800" dirty="0" smtClean="0">
              <a:ea typeface="+mn-lt"/>
              <a:cs typeface="+mn-lt"/>
            </a:endParaRPr>
          </a:p>
          <a:p>
            <a:pPr marL="0" indent="0">
              <a:lnSpc>
                <a:spcPct val="150000"/>
              </a:lnSpc>
              <a:buNone/>
            </a:pPr>
            <a:endParaRPr lang="en-GB" sz="1800" dirty="0"/>
          </a:p>
        </p:txBody>
      </p:sp>
    </p:spTree>
    <p:extLst>
      <p:ext uri="{BB962C8B-B14F-4D97-AF65-F5344CB8AC3E}">
        <p14:creationId xmlns:p14="http://schemas.microsoft.com/office/powerpoint/2010/main" val="2190391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6572"/>
            <a:ext cx="10515600" cy="822960"/>
          </a:xfrm>
        </p:spPr>
        <p:txBody>
          <a:bodyPr>
            <a:normAutofit fontScale="90000"/>
          </a:bodyPr>
          <a:lstStyle/>
          <a:p>
            <a:pPr marL="342900" indent="-342900"/>
            <a:r>
              <a:rPr lang="en-GB" sz="3600" b="1" dirty="0">
                <a:solidFill>
                  <a:schemeClr val="accent1">
                    <a:lumMod val="75000"/>
                  </a:schemeClr>
                </a:solidFill>
                <a:latin typeface="+mn-lt"/>
                <a:cs typeface="Times New Roman"/>
              </a:rPr>
              <a:t>SOFTWARE AND HARWARE REQUIREMENTS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3" name="Content Placeholder 2"/>
          <p:cNvSpPr>
            <a:spLocks noGrp="1"/>
          </p:cNvSpPr>
          <p:nvPr>
            <p:ph idx="1"/>
          </p:nvPr>
        </p:nvSpPr>
        <p:spPr>
          <a:xfrm>
            <a:off x="838200" y="809897"/>
            <a:ext cx="10291355" cy="5812972"/>
          </a:xfrm>
        </p:spPr>
        <p:txBody>
          <a:bodyPr>
            <a:noAutofit/>
          </a:bodyPr>
          <a:lstStyle/>
          <a:p>
            <a:pPr marL="0" indent="0" algn="just">
              <a:lnSpc>
                <a:spcPct val="100000"/>
              </a:lnSpc>
              <a:buNone/>
            </a:pPr>
            <a:r>
              <a:rPr lang="en-US" sz="2200" b="1" dirty="0">
                <a:solidFill>
                  <a:srgbClr val="FF0000"/>
                </a:solidFill>
                <a:ea typeface="+mn-lt"/>
                <a:cs typeface="+mn-lt"/>
              </a:rPr>
              <a:t>SOFTWARE REQUIREMENTS :</a:t>
            </a:r>
            <a:endParaRPr lang="en-GB" sz="2200" b="1" dirty="0">
              <a:solidFill>
                <a:srgbClr val="FF0000"/>
              </a:solidFill>
            </a:endParaRPr>
          </a:p>
          <a:p>
            <a:pPr marL="285750" indent="-285750">
              <a:lnSpc>
                <a:spcPct val="100000"/>
              </a:lnSpc>
              <a:buFont typeface="Wingdings"/>
              <a:buChar char="§"/>
            </a:pPr>
            <a:r>
              <a:rPr lang="en-US" sz="1800" b="1" dirty="0">
                <a:ea typeface="+mn-lt"/>
                <a:cs typeface="+mn-lt"/>
              </a:rPr>
              <a:t>Operating system             </a:t>
            </a:r>
            <a:r>
              <a:rPr lang="en-US" sz="1800" dirty="0" smtClean="0">
                <a:ea typeface="+mn-lt"/>
                <a:cs typeface="+mn-lt"/>
              </a:rPr>
              <a:t>Windows </a:t>
            </a:r>
            <a:r>
              <a:rPr lang="en-US" sz="1800" dirty="0">
                <a:ea typeface="+mn-lt"/>
                <a:cs typeface="+mn-lt"/>
              </a:rPr>
              <a:t>7 Ultimate and above versions</a:t>
            </a:r>
            <a:endParaRPr lang="en-GB" sz="1800" dirty="0"/>
          </a:p>
          <a:p>
            <a:pPr marL="285750" indent="-285750">
              <a:lnSpc>
                <a:spcPct val="100000"/>
              </a:lnSpc>
              <a:buFont typeface="Wingdings"/>
              <a:buChar char="§"/>
            </a:pPr>
            <a:r>
              <a:rPr lang="en-US" sz="1800" b="1" dirty="0">
                <a:ea typeface="+mn-lt"/>
                <a:cs typeface="+mn-lt"/>
              </a:rPr>
              <a:t>Coding Language              </a:t>
            </a:r>
            <a:r>
              <a:rPr lang="en-US" sz="1800" dirty="0">
                <a:ea typeface="+mn-lt"/>
                <a:cs typeface="+mn-lt"/>
              </a:rPr>
              <a:t>Python (version 3.7)</a:t>
            </a:r>
            <a:endParaRPr lang="en-US" sz="1800" dirty="0"/>
          </a:p>
          <a:p>
            <a:pPr marL="285750" indent="-285750">
              <a:lnSpc>
                <a:spcPct val="100000"/>
              </a:lnSpc>
              <a:buFont typeface="Wingdings"/>
              <a:buChar char="§"/>
            </a:pPr>
            <a:r>
              <a:rPr lang="en-US" sz="1800" b="1" dirty="0">
                <a:ea typeface="+mn-lt"/>
                <a:cs typeface="+mn-lt"/>
              </a:rPr>
              <a:t>Front-End                           </a:t>
            </a:r>
            <a:r>
              <a:rPr lang="en-US" sz="1800" dirty="0">
                <a:ea typeface="+mn-lt"/>
                <a:cs typeface="+mn-lt"/>
              </a:rPr>
              <a:t>HTML, CSS , Javascript.</a:t>
            </a:r>
            <a:endParaRPr lang="en-GB" sz="1800" dirty="0"/>
          </a:p>
          <a:p>
            <a:pPr marL="285750" indent="-285750">
              <a:lnSpc>
                <a:spcPct val="100000"/>
              </a:lnSpc>
              <a:buFont typeface="Wingdings"/>
              <a:buChar char="§"/>
            </a:pPr>
            <a:r>
              <a:rPr lang="en-US" sz="1800" b="1" dirty="0">
                <a:ea typeface="+mn-lt"/>
                <a:cs typeface="+mn-lt"/>
              </a:rPr>
              <a:t>Data Base                          </a:t>
            </a:r>
            <a:r>
              <a:rPr lang="en-US" sz="1800" b="1" dirty="0" smtClean="0">
                <a:ea typeface="+mn-lt"/>
                <a:cs typeface="+mn-lt"/>
              </a:rPr>
              <a:t> </a:t>
            </a:r>
            <a:r>
              <a:rPr lang="en-US" sz="1800" dirty="0" smtClean="0">
                <a:ea typeface="+mn-lt"/>
                <a:cs typeface="+mn-lt"/>
              </a:rPr>
              <a:t>MySQL</a:t>
            </a:r>
          </a:p>
          <a:p>
            <a:pPr marL="285750" indent="-285750">
              <a:lnSpc>
                <a:spcPct val="100000"/>
              </a:lnSpc>
              <a:buFont typeface="Wingdings"/>
              <a:buChar char="§"/>
            </a:pPr>
            <a:r>
              <a:rPr lang="en-US" sz="1800" b="1" dirty="0" smtClean="0">
                <a:ea typeface="+mn-lt"/>
                <a:cs typeface="+mn-lt"/>
              </a:rPr>
              <a:t>Web Framework               </a:t>
            </a:r>
            <a:r>
              <a:rPr lang="en-US" sz="1800" dirty="0" smtClean="0">
                <a:ea typeface="+mn-lt"/>
                <a:cs typeface="+mn-lt"/>
              </a:rPr>
              <a:t>Django</a:t>
            </a:r>
          </a:p>
          <a:p>
            <a:pPr marL="0" indent="0" algn="just">
              <a:lnSpc>
                <a:spcPct val="100000"/>
              </a:lnSpc>
              <a:buNone/>
            </a:pPr>
            <a:r>
              <a:rPr lang="en-US" sz="2200" b="1" dirty="0">
                <a:solidFill>
                  <a:srgbClr val="FF0000"/>
                </a:solidFill>
                <a:ea typeface="+mn-lt"/>
                <a:cs typeface="+mn-lt"/>
              </a:rPr>
              <a:t>HARDWARE REQUIREMENTS :</a:t>
            </a:r>
            <a:endParaRPr lang="en-US" sz="2200" dirty="0">
              <a:solidFill>
                <a:srgbClr val="FF0000"/>
              </a:solidFill>
            </a:endParaRPr>
          </a:p>
          <a:p>
            <a:pPr marL="285750" indent="-285750">
              <a:lnSpc>
                <a:spcPct val="100000"/>
              </a:lnSpc>
              <a:buFont typeface="Wingdings"/>
              <a:buChar char="§"/>
            </a:pPr>
            <a:r>
              <a:rPr lang="en-GB" sz="1800" b="1" dirty="0" smtClean="0">
                <a:ea typeface="+mn-lt"/>
                <a:cs typeface="+mn-lt"/>
              </a:rPr>
              <a:t>System                              </a:t>
            </a:r>
            <a:r>
              <a:rPr lang="en-GB" sz="1800" dirty="0" smtClean="0">
                <a:ea typeface="+mn-lt"/>
                <a:cs typeface="+mn-lt"/>
              </a:rPr>
              <a:t>Pentium IV 2.4 GHz.</a:t>
            </a:r>
            <a:endParaRPr lang="en-GB" sz="1800" dirty="0" smtClean="0"/>
          </a:p>
          <a:p>
            <a:pPr marL="285750" indent="-285750">
              <a:lnSpc>
                <a:spcPct val="100000"/>
              </a:lnSpc>
              <a:buFont typeface="Wingdings"/>
              <a:buChar char="§"/>
            </a:pPr>
            <a:r>
              <a:rPr lang="en-GB" sz="1800" b="1" dirty="0" smtClean="0">
                <a:ea typeface="+mn-lt"/>
                <a:cs typeface="+mn-lt"/>
              </a:rPr>
              <a:t>Hard Disk                          </a:t>
            </a:r>
            <a:r>
              <a:rPr lang="en-GB" sz="1800" dirty="0" smtClean="0">
                <a:ea typeface="+mn-lt"/>
                <a:cs typeface="+mn-lt"/>
              </a:rPr>
              <a:t>40 GB.</a:t>
            </a:r>
            <a:endParaRPr lang="en-GB" sz="1800" dirty="0" smtClean="0"/>
          </a:p>
          <a:p>
            <a:pPr marL="285750" indent="-285750">
              <a:lnSpc>
                <a:spcPct val="100000"/>
              </a:lnSpc>
              <a:buFont typeface="Wingdings"/>
              <a:buChar char="§"/>
            </a:pPr>
            <a:r>
              <a:rPr lang="en-GB" sz="1800" b="1" dirty="0" smtClean="0">
                <a:ea typeface="+mn-lt"/>
                <a:cs typeface="+mn-lt"/>
              </a:rPr>
              <a:t>Floppy Drive                    </a:t>
            </a:r>
            <a:r>
              <a:rPr lang="en-GB" sz="1800" dirty="0" smtClean="0">
                <a:ea typeface="+mn-lt"/>
                <a:cs typeface="+mn-lt"/>
              </a:rPr>
              <a:t>1.44 Mb.</a:t>
            </a:r>
            <a:endParaRPr lang="en-GB" sz="1800" dirty="0" smtClean="0"/>
          </a:p>
          <a:p>
            <a:pPr marL="285750" indent="-285750">
              <a:lnSpc>
                <a:spcPct val="100000"/>
              </a:lnSpc>
              <a:buFont typeface="Wingdings"/>
              <a:buChar char="§"/>
            </a:pPr>
            <a:r>
              <a:rPr lang="en-GB" sz="1800" b="1" dirty="0" smtClean="0">
                <a:ea typeface="+mn-lt"/>
                <a:cs typeface="+mn-lt"/>
              </a:rPr>
              <a:t>Monitor                     </a:t>
            </a:r>
            <a:r>
              <a:rPr lang="en-GB" sz="1800" dirty="0" smtClean="0">
                <a:ea typeface="+mn-lt"/>
                <a:cs typeface="+mn-lt"/>
              </a:rPr>
              <a:t>       14’ Colour Monitor.</a:t>
            </a:r>
            <a:endParaRPr lang="en-GB" sz="1800" dirty="0" smtClean="0"/>
          </a:p>
          <a:p>
            <a:pPr marL="285750" indent="-285750">
              <a:lnSpc>
                <a:spcPct val="100000"/>
              </a:lnSpc>
              <a:buFont typeface="Wingdings"/>
              <a:buChar char="§"/>
            </a:pPr>
            <a:r>
              <a:rPr lang="en-GB" sz="1800" b="1" dirty="0" smtClean="0">
                <a:ea typeface="+mn-lt"/>
                <a:cs typeface="+mn-lt"/>
              </a:rPr>
              <a:t>Mouse                              </a:t>
            </a:r>
            <a:r>
              <a:rPr lang="en-GB" sz="1800" dirty="0" smtClean="0">
                <a:ea typeface="+mn-lt"/>
                <a:cs typeface="+mn-lt"/>
              </a:rPr>
              <a:t>Optical Mouse.</a:t>
            </a:r>
            <a:endParaRPr lang="en-GB" sz="1800" dirty="0" smtClean="0"/>
          </a:p>
          <a:p>
            <a:pPr marL="285750" indent="-285750">
              <a:lnSpc>
                <a:spcPct val="100000"/>
              </a:lnSpc>
              <a:buFont typeface="Wingdings"/>
              <a:buChar char="§"/>
            </a:pPr>
            <a:r>
              <a:rPr lang="en-GB" sz="1800" b="1" dirty="0" smtClean="0">
                <a:ea typeface="+mn-lt"/>
                <a:cs typeface="+mn-lt"/>
              </a:rPr>
              <a:t>Ram                                   </a:t>
            </a:r>
            <a:r>
              <a:rPr lang="en-GB" sz="1800" dirty="0" smtClean="0">
                <a:ea typeface="+mn-lt"/>
                <a:cs typeface="+mn-lt"/>
              </a:rPr>
              <a:t>512 Mb.</a:t>
            </a:r>
            <a:endParaRPr lang="en-GB" sz="1800" dirty="0" smtClean="0"/>
          </a:p>
          <a:p>
            <a:pPr marL="0" indent="0">
              <a:lnSpc>
                <a:spcPct val="150000"/>
              </a:lnSpc>
              <a:buNone/>
            </a:pPr>
            <a:endParaRPr lang="en-US" sz="1800" dirty="0" smtClean="0">
              <a:ea typeface="+mn-lt"/>
              <a:cs typeface="+mn-lt"/>
            </a:endParaRPr>
          </a:p>
          <a:p>
            <a:pPr marL="0" indent="0">
              <a:lnSpc>
                <a:spcPct val="150000"/>
              </a:lnSpc>
              <a:buNone/>
            </a:pPr>
            <a:endParaRPr lang="en-GB" sz="1800" b="1" dirty="0"/>
          </a:p>
        </p:txBody>
      </p:sp>
    </p:spTree>
    <p:extLst>
      <p:ext uri="{BB962C8B-B14F-4D97-AF65-F5344CB8AC3E}">
        <p14:creationId xmlns:p14="http://schemas.microsoft.com/office/powerpoint/2010/main" val="1225163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822960"/>
          </a:xfrm>
        </p:spPr>
        <p:txBody>
          <a:bodyPr>
            <a:normAutofit fontScale="90000"/>
          </a:bodyPr>
          <a:lstStyle/>
          <a:p>
            <a:pPr marL="342900" indent="-342900"/>
            <a:r>
              <a:rPr lang="en-IN" sz="4000" b="1" dirty="0" smtClean="0">
                <a:solidFill>
                  <a:srgbClr val="0070C0"/>
                </a:solidFill>
                <a:latin typeface="+mn-lt"/>
              </a:rPr>
              <a:t>SOFTWARE ARCHITECTURE </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pic>
        <p:nvPicPr>
          <p:cNvPr id="4" name="Picture 6" descr="Diagram&#10;&#10;Description automatically generated">
            <a:extLst>
              <a:ext uri="{FF2B5EF4-FFF2-40B4-BE49-F238E27FC236}">
                <a16:creationId xmlns:a16="http://schemas.microsoft.com/office/drawing/2014/main" id="{16946F33-2A5F-1175-B3DC-01FF313083B6}"/>
              </a:ext>
            </a:extLst>
          </p:cNvPr>
          <p:cNvPicPr>
            <a:picLocks noGrp="1" noChangeAspect="1"/>
          </p:cNvPicPr>
          <p:nvPr>
            <p:ph idx="1"/>
          </p:nvPr>
        </p:nvPicPr>
        <p:blipFill>
          <a:blip r:embed="rId2"/>
          <a:stretch>
            <a:fillRect/>
          </a:stretch>
        </p:blipFill>
        <p:spPr>
          <a:xfrm>
            <a:off x="1397726" y="1189866"/>
            <a:ext cx="9183188" cy="4675357"/>
          </a:xfrm>
          <a:prstGeom prst="rect">
            <a:avLst/>
          </a:prstGeom>
        </p:spPr>
      </p:pic>
    </p:spTree>
    <p:extLst>
      <p:ext uri="{BB962C8B-B14F-4D97-AF65-F5344CB8AC3E}">
        <p14:creationId xmlns:p14="http://schemas.microsoft.com/office/powerpoint/2010/main" val="4033816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822960"/>
          </a:xfrm>
        </p:spPr>
        <p:txBody>
          <a:bodyPr>
            <a:normAutofit fontScale="90000"/>
          </a:bodyPr>
          <a:lstStyle/>
          <a:p>
            <a:pPr marL="342900" indent="-342900"/>
            <a:r>
              <a:rPr lang="en-IN" sz="4000" b="1" dirty="0" smtClean="0">
                <a:solidFill>
                  <a:srgbClr val="0070C0"/>
                </a:solidFill>
                <a:latin typeface="+mn-lt"/>
              </a:rPr>
              <a:t>UML DIAGRAMS</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sp>
        <p:nvSpPr>
          <p:cNvPr id="5" name="Content Placeholder 4"/>
          <p:cNvSpPr>
            <a:spLocks noGrp="1"/>
          </p:cNvSpPr>
          <p:nvPr>
            <p:ph idx="1"/>
          </p:nvPr>
        </p:nvSpPr>
        <p:spPr>
          <a:xfrm>
            <a:off x="838200" y="992777"/>
            <a:ext cx="10515600" cy="5184186"/>
          </a:xfrm>
        </p:spPr>
        <p:txBody>
          <a:bodyPr>
            <a:normAutofit/>
          </a:bodyPr>
          <a:lstStyle/>
          <a:p>
            <a:pPr marL="0" indent="0" algn="just">
              <a:lnSpc>
                <a:spcPct val="150000"/>
              </a:lnSpc>
              <a:buNone/>
            </a:pPr>
            <a:r>
              <a:rPr lang="en-US" sz="3000" dirty="0"/>
              <a:t>The diagrams that are employed to design this project are:</a:t>
            </a:r>
          </a:p>
          <a:p>
            <a:pPr algn="just">
              <a:lnSpc>
                <a:spcPct val="150000"/>
              </a:lnSpc>
              <a:buFont typeface="Wingdings" panose="05000000000000000000" pitchFamily="2" charset="2"/>
              <a:buChar char="q"/>
            </a:pPr>
            <a:r>
              <a:rPr lang="en-US" sz="3000" dirty="0"/>
              <a:t> Class diagram</a:t>
            </a:r>
          </a:p>
          <a:p>
            <a:pPr algn="just">
              <a:lnSpc>
                <a:spcPct val="150000"/>
              </a:lnSpc>
              <a:buFont typeface="Wingdings" panose="05000000000000000000" pitchFamily="2" charset="2"/>
              <a:buChar char="q"/>
            </a:pPr>
            <a:r>
              <a:rPr lang="en-US" sz="3000" dirty="0"/>
              <a:t> Use Case diagram </a:t>
            </a:r>
          </a:p>
          <a:p>
            <a:pPr algn="just">
              <a:lnSpc>
                <a:spcPct val="150000"/>
              </a:lnSpc>
              <a:buFont typeface="Wingdings" panose="05000000000000000000" pitchFamily="2" charset="2"/>
              <a:buChar char="q"/>
            </a:pPr>
            <a:r>
              <a:rPr lang="en-US" sz="3000" dirty="0" smtClean="0"/>
              <a:t> Sequence </a:t>
            </a:r>
            <a:r>
              <a:rPr lang="en-US" sz="3000" dirty="0"/>
              <a:t>diagram</a:t>
            </a:r>
          </a:p>
          <a:p>
            <a:pPr algn="just">
              <a:lnSpc>
                <a:spcPct val="150000"/>
              </a:lnSpc>
              <a:buFont typeface="Wingdings" panose="05000000000000000000" pitchFamily="2" charset="2"/>
              <a:buChar char="q"/>
            </a:pPr>
            <a:r>
              <a:rPr lang="en-US" sz="3000" dirty="0" smtClean="0"/>
              <a:t> Collaboration </a:t>
            </a:r>
            <a:r>
              <a:rPr lang="en-US" sz="3000" dirty="0"/>
              <a:t>diagram </a:t>
            </a:r>
          </a:p>
          <a:p>
            <a:pPr algn="just">
              <a:lnSpc>
                <a:spcPct val="150000"/>
              </a:lnSpc>
              <a:buFont typeface="Wingdings" panose="05000000000000000000" pitchFamily="2" charset="2"/>
              <a:buChar char="q"/>
            </a:pPr>
            <a:r>
              <a:rPr lang="en-US" sz="3000" dirty="0" smtClean="0"/>
              <a:t> Activity diagram</a:t>
            </a:r>
          </a:p>
          <a:p>
            <a:pPr marL="0" indent="0">
              <a:buNone/>
            </a:pPr>
            <a:endParaRPr lang="en-IN" dirty="0"/>
          </a:p>
        </p:txBody>
      </p:sp>
    </p:spTree>
    <p:extLst>
      <p:ext uri="{BB962C8B-B14F-4D97-AF65-F5344CB8AC3E}">
        <p14:creationId xmlns:p14="http://schemas.microsoft.com/office/powerpoint/2010/main" val="3550751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10515600" cy="822960"/>
          </a:xfrm>
        </p:spPr>
        <p:txBody>
          <a:bodyPr>
            <a:normAutofit fontScale="90000"/>
          </a:bodyPr>
          <a:lstStyle/>
          <a:p>
            <a:pPr marL="342900" indent="-342900"/>
            <a:r>
              <a:rPr lang="en-IN" sz="3600" b="1" dirty="0" smtClean="0">
                <a:solidFill>
                  <a:srgbClr val="FF0000"/>
                </a:solidFill>
                <a:latin typeface="+mn-lt"/>
              </a:rPr>
              <a:t>CLASS DIAGRAM</a:t>
            </a:r>
            <a:r>
              <a:rPr lang="en-IN" sz="3600" b="1" dirty="0">
                <a:solidFill>
                  <a:srgbClr val="0070C0"/>
                </a:solidFill>
              </a:rPr>
              <a:t/>
            </a:r>
            <a:br>
              <a:rPr lang="en-IN" sz="3600" b="1" dirty="0">
                <a:solidFill>
                  <a:srgbClr val="0070C0"/>
                </a:solidFill>
              </a:rPr>
            </a:br>
            <a:endParaRPr lang="en-IN" sz="3600" b="1" dirty="0">
              <a:solidFill>
                <a:srgbClr val="0070C0"/>
              </a:solidFill>
              <a:latin typeface="+mn-lt"/>
            </a:endParaRP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940525" y="992188"/>
            <a:ext cx="10084525" cy="5330235"/>
          </a:xfrm>
          <a:prstGeom prst="rect">
            <a:avLst/>
          </a:prstGeom>
        </p:spPr>
      </p:pic>
      <p:sp>
        <p:nvSpPr>
          <p:cNvPr id="4" name="TextBox 3"/>
          <p:cNvSpPr txBox="1"/>
          <p:nvPr/>
        </p:nvSpPr>
        <p:spPr>
          <a:xfrm>
            <a:off x="2912533" y="6220178"/>
            <a:ext cx="5339645" cy="369332"/>
          </a:xfrm>
          <a:prstGeom prst="rect">
            <a:avLst/>
          </a:prstGeom>
          <a:noFill/>
        </p:spPr>
        <p:txBody>
          <a:bodyPr wrap="square" rtlCol="0">
            <a:spAutoFit/>
          </a:bodyPr>
          <a:lstStyle/>
          <a:p>
            <a:pPr algn="ctr"/>
            <a:r>
              <a:rPr lang="en-US" dirty="0" smtClean="0"/>
              <a:t>Use Case Diagram of the System</a:t>
            </a:r>
            <a:endParaRPr lang="en-IN" dirty="0"/>
          </a:p>
        </p:txBody>
      </p:sp>
    </p:spTree>
    <p:extLst>
      <p:ext uri="{BB962C8B-B14F-4D97-AF65-F5344CB8AC3E}">
        <p14:creationId xmlns:p14="http://schemas.microsoft.com/office/powerpoint/2010/main" val="1235840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TotalTime>
  <Words>1503</Words>
  <Application>Microsoft Office PowerPoint</Application>
  <PresentationFormat>Widescreen</PresentationFormat>
  <Paragraphs>281</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Calibri Light</vt:lpstr>
      <vt:lpstr>Cambria</vt:lpstr>
      <vt:lpstr>Century Gothic</vt:lpstr>
      <vt:lpstr>Comic Sans MS</vt:lpstr>
      <vt:lpstr>Neue Haas Grotesk Text Pro</vt:lpstr>
      <vt:lpstr>Times New Roman</vt:lpstr>
      <vt:lpstr>Wingdings</vt:lpstr>
      <vt:lpstr>Office Theme</vt:lpstr>
      <vt:lpstr>     </vt:lpstr>
      <vt:lpstr>CONTENTS</vt:lpstr>
      <vt:lpstr>ABSTRACT</vt:lpstr>
      <vt:lpstr>EXISTING SYSTEM AND ITS LIMITATIONS</vt:lpstr>
      <vt:lpstr>PROPOSED SYSTEM </vt:lpstr>
      <vt:lpstr>SOFTWARE AND HARWARE REQUIREMENTS </vt:lpstr>
      <vt:lpstr>SOFTWARE ARCHITECTURE  </vt:lpstr>
      <vt:lpstr>UML DIAGRAMS </vt:lpstr>
      <vt:lpstr>CLASS DIAGRAM </vt:lpstr>
      <vt:lpstr>USE CASE DIAGRAM </vt:lpstr>
      <vt:lpstr>SEQUENCE DIAGRAM </vt:lpstr>
      <vt:lpstr>COLLABORATION DIAGRAM </vt:lpstr>
      <vt:lpstr>ACTIVITY DIAGRAM </vt:lpstr>
      <vt:lpstr>MODULES </vt:lpstr>
      <vt:lpstr>MODULES </vt:lpstr>
      <vt:lpstr>MODULES </vt:lpstr>
      <vt:lpstr>CODE EXPLANATION </vt:lpstr>
      <vt:lpstr>CODE EXPLANATION </vt:lpstr>
      <vt:lpstr>CODE EXPLANATION </vt:lpstr>
      <vt:lpstr>CODE EXPLANATION </vt:lpstr>
      <vt:lpstr>CODE EXPLANATION </vt:lpstr>
      <vt:lpstr>CODE EXPLANATION </vt:lpstr>
      <vt:lpstr>CODE EXPLANATION </vt:lpstr>
      <vt:lpstr>OUTPUT SCREENS </vt:lpstr>
      <vt:lpstr>OUTPUT SCREENS </vt:lpstr>
      <vt:lpstr>OUTPUT SCREENS </vt:lpstr>
      <vt:lpstr>OUTPUT SCREENS </vt:lpstr>
      <vt:lpstr>OUTPUT SCREENS </vt:lpstr>
      <vt:lpstr>OUTPUT SCREENS </vt:lpstr>
      <vt:lpstr>OUTPUT SCREENS </vt:lpstr>
      <vt:lpstr>OUTPUT SCREENS </vt:lpstr>
      <vt:lpstr>OUTPUT SCREENS </vt:lpstr>
      <vt:lpstr>OUTPUT SCREENS </vt:lpstr>
      <vt:lpstr>OUTPUT SCREENS </vt:lpstr>
      <vt:lpstr>TEST CASES </vt:lpstr>
      <vt:lpstr>TEST CASES </vt:lpstr>
      <vt:lpstr>CONCLUSION </vt:lpstr>
      <vt:lpstr>REFERENCES </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dell</dc:creator>
  <cp:lastModifiedBy>dell</cp:lastModifiedBy>
  <cp:revision>54</cp:revision>
  <dcterms:created xsi:type="dcterms:W3CDTF">2023-06-06T13:49:17Z</dcterms:created>
  <dcterms:modified xsi:type="dcterms:W3CDTF">2023-06-07T15:21:54Z</dcterms:modified>
</cp:coreProperties>
</file>